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03" r:id="rId2"/>
    <p:sldId id="323" r:id="rId3"/>
    <p:sldId id="304" r:id="rId4"/>
    <p:sldId id="301" r:id="rId5"/>
    <p:sldId id="302" r:id="rId6"/>
    <p:sldId id="287" r:id="rId7"/>
    <p:sldId id="309" r:id="rId8"/>
    <p:sldId id="324" r:id="rId9"/>
    <p:sldId id="311" r:id="rId10"/>
    <p:sldId id="272" r:id="rId11"/>
    <p:sldId id="274" r:id="rId12"/>
    <p:sldId id="308" r:id="rId13"/>
    <p:sldId id="310" r:id="rId14"/>
    <p:sldId id="288" r:id="rId15"/>
    <p:sldId id="296" r:id="rId16"/>
    <p:sldId id="286" r:id="rId17"/>
    <p:sldId id="297" r:id="rId18"/>
    <p:sldId id="298" r:id="rId19"/>
    <p:sldId id="299" r:id="rId20"/>
    <p:sldId id="294" r:id="rId21"/>
    <p:sldId id="295" r:id="rId22"/>
    <p:sldId id="292" r:id="rId23"/>
    <p:sldId id="306" r:id="rId2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0032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32" autoAdjust="0"/>
    <p:restoredTop sz="93657" autoAdjust="0"/>
  </p:normalViewPr>
  <p:slideViewPr>
    <p:cSldViewPr snapToGrid="0" snapToObjects="1">
      <p:cViewPr varScale="1">
        <p:scale>
          <a:sx n="105" d="100"/>
          <a:sy n="105" d="100"/>
        </p:scale>
        <p:origin x="816" y="6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1" d="100"/>
          <a:sy n="51" d="100"/>
        </p:scale>
        <p:origin x="2692" y="6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F14F64-C9F3-44D3-ADAE-5261B1A7EF19}" type="doc">
      <dgm:prSet loTypeId="urn:microsoft.com/office/officeart/2005/8/layout/radial4" loCatId="relationship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IE"/>
        </a:p>
      </dgm:t>
    </dgm:pt>
    <dgm:pt modelId="{2FAF7705-7F90-47B0-B134-6DBC7540F871}">
      <dgm:prSet phldrT="[Text]"/>
      <dgm:spPr/>
      <dgm:t>
        <a:bodyPr/>
        <a:lstStyle/>
        <a:p>
          <a:r>
            <a:rPr lang="en-US" dirty="0"/>
            <a:t>Manager </a:t>
          </a:r>
        </a:p>
        <a:p>
          <a:r>
            <a:rPr lang="en-US" dirty="0"/>
            <a:t>Problem Solver</a:t>
          </a:r>
          <a:endParaRPr lang="en-IE" dirty="0"/>
        </a:p>
      </dgm:t>
    </dgm:pt>
    <dgm:pt modelId="{257ADA4B-49BA-411B-80F2-BAF8B6FFA2E2}" type="parTrans" cxnId="{7909BDC6-49E0-4359-994C-83D9721B8082}">
      <dgm:prSet/>
      <dgm:spPr/>
      <dgm:t>
        <a:bodyPr/>
        <a:lstStyle/>
        <a:p>
          <a:endParaRPr lang="en-IE"/>
        </a:p>
      </dgm:t>
    </dgm:pt>
    <dgm:pt modelId="{57DDE2D6-8BD7-4E70-863C-F537A1EFEE78}" type="sibTrans" cxnId="{7909BDC6-49E0-4359-994C-83D9721B8082}">
      <dgm:prSet/>
      <dgm:spPr/>
      <dgm:t>
        <a:bodyPr/>
        <a:lstStyle/>
        <a:p>
          <a:endParaRPr lang="en-IE"/>
        </a:p>
      </dgm:t>
    </dgm:pt>
    <dgm:pt modelId="{819A5A71-1238-414C-9380-43F4FE15B6E4}">
      <dgm:prSet phldrT="[Text]"/>
      <dgm:spPr/>
      <dgm:t>
        <a:bodyPr/>
        <a:lstStyle/>
        <a:p>
          <a:r>
            <a:rPr lang="en-US" dirty="0"/>
            <a:t>What do we do with the backlog of paperwork? </a:t>
          </a:r>
          <a:endParaRPr lang="en-IE" dirty="0"/>
        </a:p>
      </dgm:t>
    </dgm:pt>
    <dgm:pt modelId="{7A69EED7-A5A9-4D10-A230-0CB95F967E14}" type="parTrans" cxnId="{29ECE274-9FD9-4B82-A7FC-4314A702F485}">
      <dgm:prSet/>
      <dgm:spPr/>
      <dgm:t>
        <a:bodyPr/>
        <a:lstStyle/>
        <a:p>
          <a:endParaRPr lang="en-IE"/>
        </a:p>
      </dgm:t>
    </dgm:pt>
    <dgm:pt modelId="{1F50DEDD-317F-4E54-B4CB-1E47CEC0CF07}" type="sibTrans" cxnId="{29ECE274-9FD9-4B82-A7FC-4314A702F485}">
      <dgm:prSet/>
      <dgm:spPr/>
      <dgm:t>
        <a:bodyPr/>
        <a:lstStyle/>
        <a:p>
          <a:endParaRPr lang="en-IE"/>
        </a:p>
      </dgm:t>
    </dgm:pt>
    <dgm:pt modelId="{60F42A4B-4DD6-4D69-A9DC-541684471C15}">
      <dgm:prSet phldrT="[Text]"/>
      <dgm:spPr/>
      <dgm:t>
        <a:bodyPr/>
        <a:lstStyle/>
        <a:p>
          <a:r>
            <a:rPr lang="en-US" dirty="0"/>
            <a:t>Can you correct an order docket?</a:t>
          </a:r>
          <a:endParaRPr lang="en-IE" dirty="0"/>
        </a:p>
      </dgm:t>
    </dgm:pt>
    <dgm:pt modelId="{992DAAD6-D60C-45E5-8B12-85241574E6B9}" type="parTrans" cxnId="{56F4A07D-3C09-4C1F-94EA-2C4AB34D13B4}">
      <dgm:prSet/>
      <dgm:spPr/>
      <dgm:t>
        <a:bodyPr/>
        <a:lstStyle/>
        <a:p>
          <a:endParaRPr lang="en-IE"/>
        </a:p>
      </dgm:t>
    </dgm:pt>
    <dgm:pt modelId="{69BDAFA1-E23F-4F0C-A625-2DA1E729B946}" type="sibTrans" cxnId="{56F4A07D-3C09-4C1F-94EA-2C4AB34D13B4}">
      <dgm:prSet/>
      <dgm:spPr/>
      <dgm:t>
        <a:bodyPr/>
        <a:lstStyle/>
        <a:p>
          <a:endParaRPr lang="en-IE"/>
        </a:p>
      </dgm:t>
    </dgm:pt>
    <dgm:pt modelId="{834EFC27-98F9-44C0-B664-1AA708F285D8}">
      <dgm:prSet phldrT="[Text]"/>
      <dgm:spPr/>
      <dgm:t>
        <a:bodyPr/>
        <a:lstStyle/>
        <a:p>
          <a:r>
            <a:rPr lang="en-US" dirty="0"/>
            <a:t>Can you fix the photocopier?</a:t>
          </a:r>
          <a:endParaRPr lang="en-IE" dirty="0"/>
        </a:p>
      </dgm:t>
    </dgm:pt>
    <dgm:pt modelId="{69CEE075-B58C-4DB8-AC19-BB3E286620C0}" type="parTrans" cxnId="{D0C3A7BC-DEA2-4D47-BFB0-D7DAFA219B46}">
      <dgm:prSet/>
      <dgm:spPr/>
      <dgm:t>
        <a:bodyPr/>
        <a:lstStyle/>
        <a:p>
          <a:endParaRPr lang="en-IE"/>
        </a:p>
      </dgm:t>
    </dgm:pt>
    <dgm:pt modelId="{FDCFED24-0953-47F1-B09A-1E22A56A6A1F}" type="sibTrans" cxnId="{D0C3A7BC-DEA2-4D47-BFB0-D7DAFA219B46}">
      <dgm:prSet/>
      <dgm:spPr/>
      <dgm:t>
        <a:bodyPr/>
        <a:lstStyle/>
        <a:p>
          <a:endParaRPr lang="en-IE"/>
        </a:p>
      </dgm:t>
    </dgm:pt>
    <dgm:pt modelId="{85CCEA37-DC12-4CAB-BCD9-936F250151DD}">
      <dgm:prSet phldrT="[Text]"/>
      <dgm:spPr/>
      <dgm:t>
        <a:bodyPr/>
        <a:lstStyle/>
        <a:p>
          <a:r>
            <a:rPr lang="en-US" dirty="0"/>
            <a:t>Can</a:t>
          </a:r>
          <a:r>
            <a:rPr lang="en-US" baseline="0" dirty="0"/>
            <a:t> you get me the correct equipment?</a:t>
          </a:r>
          <a:endParaRPr lang="en-IE" dirty="0"/>
        </a:p>
      </dgm:t>
    </dgm:pt>
    <dgm:pt modelId="{B278BD8B-6793-403B-8D8E-E1DAF7F94EE3}" type="parTrans" cxnId="{B4FBB63A-268C-45EC-9891-3E6B94BC2BAA}">
      <dgm:prSet/>
      <dgm:spPr/>
      <dgm:t>
        <a:bodyPr/>
        <a:lstStyle/>
        <a:p>
          <a:endParaRPr lang="en-IE"/>
        </a:p>
      </dgm:t>
    </dgm:pt>
    <dgm:pt modelId="{B50CF4DF-BFC3-45C9-8B1D-C0075C066DE1}" type="sibTrans" cxnId="{B4FBB63A-268C-45EC-9891-3E6B94BC2BAA}">
      <dgm:prSet/>
      <dgm:spPr/>
      <dgm:t>
        <a:bodyPr/>
        <a:lstStyle/>
        <a:p>
          <a:endParaRPr lang="en-IE"/>
        </a:p>
      </dgm:t>
    </dgm:pt>
    <dgm:pt modelId="{CEF62606-5714-4BFD-B790-145FA2C6A5CF}">
      <dgm:prSet phldrT="[Text]"/>
      <dgm:spPr/>
      <dgm:t>
        <a:bodyPr/>
        <a:lstStyle/>
        <a:p>
          <a:r>
            <a:rPr lang="en-US" dirty="0"/>
            <a:t>Can you take some work off me as I don’t have time?</a:t>
          </a:r>
          <a:endParaRPr lang="en-IE" dirty="0"/>
        </a:p>
      </dgm:t>
    </dgm:pt>
    <dgm:pt modelId="{63113EA8-7FAB-4005-BD1C-9E9F704C3C1D}" type="parTrans" cxnId="{9869EF8D-314C-48B2-9DC0-C558D43E5AAD}">
      <dgm:prSet/>
      <dgm:spPr/>
      <dgm:t>
        <a:bodyPr/>
        <a:lstStyle/>
        <a:p>
          <a:endParaRPr lang="en-IE"/>
        </a:p>
      </dgm:t>
    </dgm:pt>
    <dgm:pt modelId="{9EF9047C-A112-49AA-AF10-9D2265417884}" type="sibTrans" cxnId="{9869EF8D-314C-48B2-9DC0-C558D43E5AAD}">
      <dgm:prSet/>
      <dgm:spPr/>
      <dgm:t>
        <a:bodyPr/>
        <a:lstStyle/>
        <a:p>
          <a:endParaRPr lang="en-IE"/>
        </a:p>
      </dgm:t>
    </dgm:pt>
    <dgm:pt modelId="{7EC8C23A-04DA-45A9-AEC8-4B1CB26C479F}">
      <dgm:prSet phldrT="[Text]"/>
      <dgm:spPr/>
      <dgm:t>
        <a:bodyPr/>
        <a:lstStyle/>
        <a:p>
          <a:r>
            <a:rPr lang="en-US" dirty="0"/>
            <a:t>What do we do with delivery errors?</a:t>
          </a:r>
          <a:endParaRPr lang="en-IE" dirty="0"/>
        </a:p>
      </dgm:t>
    </dgm:pt>
    <dgm:pt modelId="{3A30BBD4-10DF-43CB-90F4-1087AB277FFA}" type="parTrans" cxnId="{7447D890-24C0-4172-87F7-B86B252D1A98}">
      <dgm:prSet/>
      <dgm:spPr/>
      <dgm:t>
        <a:bodyPr/>
        <a:lstStyle/>
        <a:p>
          <a:endParaRPr lang="en-IE"/>
        </a:p>
      </dgm:t>
    </dgm:pt>
    <dgm:pt modelId="{BBE7D1B0-6251-407B-9F17-1781D3B075A4}" type="sibTrans" cxnId="{7447D890-24C0-4172-87F7-B86B252D1A98}">
      <dgm:prSet/>
      <dgm:spPr/>
      <dgm:t>
        <a:bodyPr/>
        <a:lstStyle/>
        <a:p>
          <a:endParaRPr lang="en-IE"/>
        </a:p>
      </dgm:t>
    </dgm:pt>
    <dgm:pt modelId="{BC5B57A5-006B-45AE-9AFC-1264096C633D}">
      <dgm:prSet phldrT="[Text]"/>
      <dgm:spPr/>
      <dgm:t>
        <a:bodyPr/>
        <a:lstStyle/>
        <a:p>
          <a:r>
            <a:rPr lang="en-US" dirty="0"/>
            <a:t>I can’t find the necessary documents?</a:t>
          </a:r>
          <a:endParaRPr lang="en-IE" dirty="0"/>
        </a:p>
      </dgm:t>
    </dgm:pt>
    <dgm:pt modelId="{F2E35BBD-02E7-4DD9-8F66-102B3BE7A452}" type="parTrans" cxnId="{20207166-9B0D-47F2-AB1D-DDB0EA05091D}">
      <dgm:prSet/>
      <dgm:spPr/>
      <dgm:t>
        <a:bodyPr/>
        <a:lstStyle/>
        <a:p>
          <a:endParaRPr lang="en-IE"/>
        </a:p>
      </dgm:t>
    </dgm:pt>
    <dgm:pt modelId="{B8102F82-D77F-4B6B-A0E4-EA8943D57233}" type="sibTrans" cxnId="{20207166-9B0D-47F2-AB1D-DDB0EA05091D}">
      <dgm:prSet/>
      <dgm:spPr/>
      <dgm:t>
        <a:bodyPr/>
        <a:lstStyle/>
        <a:p>
          <a:endParaRPr lang="en-IE"/>
        </a:p>
      </dgm:t>
    </dgm:pt>
    <dgm:pt modelId="{CF3E7E98-3114-401A-881A-2865589E3B93}" type="pres">
      <dgm:prSet presAssocID="{70F14F64-C9F3-44D3-ADAE-5261B1A7EF1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A37DF424-0071-4968-95CE-97B6EB75745B}" type="pres">
      <dgm:prSet presAssocID="{2FAF7705-7F90-47B0-B134-6DBC7540F871}" presName="centerShape" presStyleLbl="node0" presStyleIdx="0" presStyleCnt="1"/>
      <dgm:spPr/>
      <dgm:t>
        <a:bodyPr/>
        <a:lstStyle/>
        <a:p>
          <a:endParaRPr lang="en-IE"/>
        </a:p>
      </dgm:t>
    </dgm:pt>
    <dgm:pt modelId="{E6E51D6A-280D-4E36-A245-44846BF9952A}" type="pres">
      <dgm:prSet presAssocID="{7A69EED7-A5A9-4D10-A230-0CB95F967E14}" presName="parTrans" presStyleLbl="bgSibTrans2D1" presStyleIdx="0" presStyleCnt="7"/>
      <dgm:spPr/>
      <dgm:t>
        <a:bodyPr/>
        <a:lstStyle/>
        <a:p>
          <a:endParaRPr lang="en-IE"/>
        </a:p>
      </dgm:t>
    </dgm:pt>
    <dgm:pt modelId="{E6894EF3-A12A-4BD5-88C4-D2E0855EDF95}" type="pres">
      <dgm:prSet presAssocID="{819A5A71-1238-414C-9380-43F4FE15B6E4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B956D17E-021F-4245-9614-0BFBF448204B}" type="pres">
      <dgm:prSet presAssocID="{992DAAD6-D60C-45E5-8B12-85241574E6B9}" presName="parTrans" presStyleLbl="bgSibTrans2D1" presStyleIdx="1" presStyleCnt="7"/>
      <dgm:spPr/>
      <dgm:t>
        <a:bodyPr/>
        <a:lstStyle/>
        <a:p>
          <a:endParaRPr lang="en-IE"/>
        </a:p>
      </dgm:t>
    </dgm:pt>
    <dgm:pt modelId="{C791C843-AF6B-4E24-BC61-2641757F6998}" type="pres">
      <dgm:prSet presAssocID="{60F42A4B-4DD6-4D69-A9DC-541684471C15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E5860367-F195-4B99-A807-0F6BB457B34E}" type="pres">
      <dgm:prSet presAssocID="{69CEE075-B58C-4DB8-AC19-BB3E286620C0}" presName="parTrans" presStyleLbl="bgSibTrans2D1" presStyleIdx="2" presStyleCnt="7"/>
      <dgm:spPr/>
      <dgm:t>
        <a:bodyPr/>
        <a:lstStyle/>
        <a:p>
          <a:endParaRPr lang="en-IE"/>
        </a:p>
      </dgm:t>
    </dgm:pt>
    <dgm:pt modelId="{C9E3D9FF-D4D5-4069-B96D-1C8EE9DC31E4}" type="pres">
      <dgm:prSet presAssocID="{834EFC27-98F9-44C0-B664-1AA708F285D8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B5031D45-B6F2-4E77-BB81-A8ECA797BD83}" type="pres">
      <dgm:prSet presAssocID="{B278BD8B-6793-403B-8D8E-E1DAF7F94EE3}" presName="parTrans" presStyleLbl="bgSibTrans2D1" presStyleIdx="3" presStyleCnt="7"/>
      <dgm:spPr/>
      <dgm:t>
        <a:bodyPr/>
        <a:lstStyle/>
        <a:p>
          <a:endParaRPr lang="en-IE"/>
        </a:p>
      </dgm:t>
    </dgm:pt>
    <dgm:pt modelId="{FCAEE3E2-527A-4485-BB77-81B3394DEA66}" type="pres">
      <dgm:prSet presAssocID="{85CCEA37-DC12-4CAB-BCD9-936F250151DD}" presName="node" presStyleLbl="node1" presStyleIdx="3" presStyleCnt="7" custRadScaleRad="99428" custRadScaleInc="0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74B2F3FB-2BFB-4D85-A485-AEA9932D09DC}" type="pres">
      <dgm:prSet presAssocID="{63113EA8-7FAB-4005-BD1C-9E9F704C3C1D}" presName="parTrans" presStyleLbl="bgSibTrans2D1" presStyleIdx="4" presStyleCnt="7"/>
      <dgm:spPr/>
      <dgm:t>
        <a:bodyPr/>
        <a:lstStyle/>
        <a:p>
          <a:endParaRPr lang="en-IE"/>
        </a:p>
      </dgm:t>
    </dgm:pt>
    <dgm:pt modelId="{743F6187-B101-4DDD-B6BD-3F5D06DA4C2D}" type="pres">
      <dgm:prSet presAssocID="{CEF62606-5714-4BFD-B790-145FA2C6A5CF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B758858F-6158-48C3-88AB-FAFC28E94318}" type="pres">
      <dgm:prSet presAssocID="{3A30BBD4-10DF-43CB-90F4-1087AB277FFA}" presName="parTrans" presStyleLbl="bgSibTrans2D1" presStyleIdx="5" presStyleCnt="7"/>
      <dgm:spPr/>
      <dgm:t>
        <a:bodyPr/>
        <a:lstStyle/>
        <a:p>
          <a:endParaRPr lang="en-IE"/>
        </a:p>
      </dgm:t>
    </dgm:pt>
    <dgm:pt modelId="{66EA7208-5EC4-46D5-8E8C-35D64849229F}" type="pres">
      <dgm:prSet presAssocID="{7EC8C23A-04DA-45A9-AEC8-4B1CB26C479F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32C82452-D1BE-403D-B64C-5FA454A3B0CB}" type="pres">
      <dgm:prSet presAssocID="{F2E35BBD-02E7-4DD9-8F66-102B3BE7A452}" presName="parTrans" presStyleLbl="bgSibTrans2D1" presStyleIdx="6" presStyleCnt="7"/>
      <dgm:spPr/>
      <dgm:t>
        <a:bodyPr/>
        <a:lstStyle/>
        <a:p>
          <a:endParaRPr lang="en-IE"/>
        </a:p>
      </dgm:t>
    </dgm:pt>
    <dgm:pt modelId="{23983015-DF07-4251-B5B1-CF9D476B7D63}" type="pres">
      <dgm:prSet presAssocID="{BC5B57A5-006B-45AE-9AFC-1264096C633D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7447D890-24C0-4172-87F7-B86B252D1A98}" srcId="{2FAF7705-7F90-47B0-B134-6DBC7540F871}" destId="{7EC8C23A-04DA-45A9-AEC8-4B1CB26C479F}" srcOrd="5" destOrd="0" parTransId="{3A30BBD4-10DF-43CB-90F4-1087AB277FFA}" sibTransId="{BBE7D1B0-6251-407B-9F17-1781D3B075A4}"/>
    <dgm:cxn modelId="{ED33F44A-976F-455C-A731-B0D50255E231}" type="presOf" srcId="{992DAAD6-D60C-45E5-8B12-85241574E6B9}" destId="{B956D17E-021F-4245-9614-0BFBF448204B}" srcOrd="0" destOrd="0" presId="urn:microsoft.com/office/officeart/2005/8/layout/radial4"/>
    <dgm:cxn modelId="{7909BDC6-49E0-4359-994C-83D9721B8082}" srcId="{70F14F64-C9F3-44D3-ADAE-5261B1A7EF19}" destId="{2FAF7705-7F90-47B0-B134-6DBC7540F871}" srcOrd="0" destOrd="0" parTransId="{257ADA4B-49BA-411B-80F2-BAF8B6FFA2E2}" sibTransId="{57DDE2D6-8BD7-4E70-863C-F537A1EFEE78}"/>
    <dgm:cxn modelId="{F4F90D66-9339-45B6-AF36-47EE3F26656B}" type="presOf" srcId="{F2E35BBD-02E7-4DD9-8F66-102B3BE7A452}" destId="{32C82452-D1BE-403D-B64C-5FA454A3B0CB}" srcOrd="0" destOrd="0" presId="urn:microsoft.com/office/officeart/2005/8/layout/radial4"/>
    <dgm:cxn modelId="{3D4E377A-6DD1-4661-BDC1-3E9DEE91F099}" type="presOf" srcId="{819A5A71-1238-414C-9380-43F4FE15B6E4}" destId="{E6894EF3-A12A-4BD5-88C4-D2E0855EDF95}" srcOrd="0" destOrd="0" presId="urn:microsoft.com/office/officeart/2005/8/layout/radial4"/>
    <dgm:cxn modelId="{9F91BC4F-D2A8-4C92-BCA7-FD1EB5FF2A13}" type="presOf" srcId="{7EC8C23A-04DA-45A9-AEC8-4B1CB26C479F}" destId="{66EA7208-5EC4-46D5-8E8C-35D64849229F}" srcOrd="0" destOrd="0" presId="urn:microsoft.com/office/officeart/2005/8/layout/radial4"/>
    <dgm:cxn modelId="{56F4A07D-3C09-4C1F-94EA-2C4AB34D13B4}" srcId="{2FAF7705-7F90-47B0-B134-6DBC7540F871}" destId="{60F42A4B-4DD6-4D69-A9DC-541684471C15}" srcOrd="1" destOrd="0" parTransId="{992DAAD6-D60C-45E5-8B12-85241574E6B9}" sibTransId="{69BDAFA1-E23F-4F0C-A625-2DA1E729B946}"/>
    <dgm:cxn modelId="{D0C3A7BC-DEA2-4D47-BFB0-D7DAFA219B46}" srcId="{2FAF7705-7F90-47B0-B134-6DBC7540F871}" destId="{834EFC27-98F9-44C0-B664-1AA708F285D8}" srcOrd="2" destOrd="0" parTransId="{69CEE075-B58C-4DB8-AC19-BB3E286620C0}" sibTransId="{FDCFED24-0953-47F1-B09A-1E22A56A6A1F}"/>
    <dgm:cxn modelId="{DED8E30F-D284-4F7B-B52B-CC61D82C1755}" type="presOf" srcId="{2FAF7705-7F90-47B0-B134-6DBC7540F871}" destId="{A37DF424-0071-4968-95CE-97B6EB75745B}" srcOrd="0" destOrd="0" presId="urn:microsoft.com/office/officeart/2005/8/layout/radial4"/>
    <dgm:cxn modelId="{0ADA56B7-5332-4F64-8248-8E79FB3FA85C}" type="presOf" srcId="{63113EA8-7FAB-4005-BD1C-9E9F704C3C1D}" destId="{74B2F3FB-2BFB-4D85-A485-AEA9932D09DC}" srcOrd="0" destOrd="0" presId="urn:microsoft.com/office/officeart/2005/8/layout/radial4"/>
    <dgm:cxn modelId="{FEFCB09C-9629-4373-92E3-C7F28B7EEA34}" type="presOf" srcId="{CEF62606-5714-4BFD-B790-145FA2C6A5CF}" destId="{743F6187-B101-4DDD-B6BD-3F5D06DA4C2D}" srcOrd="0" destOrd="0" presId="urn:microsoft.com/office/officeart/2005/8/layout/radial4"/>
    <dgm:cxn modelId="{20207166-9B0D-47F2-AB1D-DDB0EA05091D}" srcId="{2FAF7705-7F90-47B0-B134-6DBC7540F871}" destId="{BC5B57A5-006B-45AE-9AFC-1264096C633D}" srcOrd="6" destOrd="0" parTransId="{F2E35BBD-02E7-4DD9-8F66-102B3BE7A452}" sibTransId="{B8102F82-D77F-4B6B-A0E4-EA8943D57233}"/>
    <dgm:cxn modelId="{29ECE274-9FD9-4B82-A7FC-4314A702F485}" srcId="{2FAF7705-7F90-47B0-B134-6DBC7540F871}" destId="{819A5A71-1238-414C-9380-43F4FE15B6E4}" srcOrd="0" destOrd="0" parTransId="{7A69EED7-A5A9-4D10-A230-0CB95F967E14}" sibTransId="{1F50DEDD-317F-4E54-B4CB-1E47CEC0CF07}"/>
    <dgm:cxn modelId="{75C24C45-810F-487F-8208-088CCE78289A}" type="presOf" srcId="{7A69EED7-A5A9-4D10-A230-0CB95F967E14}" destId="{E6E51D6A-280D-4E36-A245-44846BF9952A}" srcOrd="0" destOrd="0" presId="urn:microsoft.com/office/officeart/2005/8/layout/radial4"/>
    <dgm:cxn modelId="{E507D8B6-54A9-40BD-838F-82769918219F}" type="presOf" srcId="{B278BD8B-6793-403B-8D8E-E1DAF7F94EE3}" destId="{B5031D45-B6F2-4E77-BB81-A8ECA797BD83}" srcOrd="0" destOrd="0" presId="urn:microsoft.com/office/officeart/2005/8/layout/radial4"/>
    <dgm:cxn modelId="{3748519E-9A22-473B-BCE1-FC45277AB563}" type="presOf" srcId="{69CEE075-B58C-4DB8-AC19-BB3E286620C0}" destId="{E5860367-F195-4B99-A807-0F6BB457B34E}" srcOrd="0" destOrd="0" presId="urn:microsoft.com/office/officeart/2005/8/layout/radial4"/>
    <dgm:cxn modelId="{24C22C65-4160-4FA8-94C3-257A3ACDC2B6}" type="presOf" srcId="{60F42A4B-4DD6-4D69-A9DC-541684471C15}" destId="{C791C843-AF6B-4E24-BC61-2641757F6998}" srcOrd="0" destOrd="0" presId="urn:microsoft.com/office/officeart/2005/8/layout/radial4"/>
    <dgm:cxn modelId="{9869EF8D-314C-48B2-9DC0-C558D43E5AAD}" srcId="{2FAF7705-7F90-47B0-B134-6DBC7540F871}" destId="{CEF62606-5714-4BFD-B790-145FA2C6A5CF}" srcOrd="4" destOrd="0" parTransId="{63113EA8-7FAB-4005-BD1C-9E9F704C3C1D}" sibTransId="{9EF9047C-A112-49AA-AF10-9D2265417884}"/>
    <dgm:cxn modelId="{24ADAEE0-99E2-4F39-BD51-703109DAEC02}" type="presOf" srcId="{85CCEA37-DC12-4CAB-BCD9-936F250151DD}" destId="{FCAEE3E2-527A-4485-BB77-81B3394DEA66}" srcOrd="0" destOrd="0" presId="urn:microsoft.com/office/officeart/2005/8/layout/radial4"/>
    <dgm:cxn modelId="{56BE7AA7-4AC3-4944-B43C-9375FA9B3812}" type="presOf" srcId="{70F14F64-C9F3-44D3-ADAE-5261B1A7EF19}" destId="{CF3E7E98-3114-401A-881A-2865589E3B93}" srcOrd="0" destOrd="0" presId="urn:microsoft.com/office/officeart/2005/8/layout/radial4"/>
    <dgm:cxn modelId="{B4FBB63A-268C-45EC-9891-3E6B94BC2BAA}" srcId="{2FAF7705-7F90-47B0-B134-6DBC7540F871}" destId="{85CCEA37-DC12-4CAB-BCD9-936F250151DD}" srcOrd="3" destOrd="0" parTransId="{B278BD8B-6793-403B-8D8E-E1DAF7F94EE3}" sibTransId="{B50CF4DF-BFC3-45C9-8B1D-C0075C066DE1}"/>
    <dgm:cxn modelId="{5119F5B8-CF41-472F-A7E0-F234D2C3D1ED}" type="presOf" srcId="{BC5B57A5-006B-45AE-9AFC-1264096C633D}" destId="{23983015-DF07-4251-B5B1-CF9D476B7D63}" srcOrd="0" destOrd="0" presId="urn:microsoft.com/office/officeart/2005/8/layout/radial4"/>
    <dgm:cxn modelId="{D483A2AC-CA67-40F1-BFA7-20CE9B7A2691}" type="presOf" srcId="{834EFC27-98F9-44C0-B664-1AA708F285D8}" destId="{C9E3D9FF-D4D5-4069-B96D-1C8EE9DC31E4}" srcOrd="0" destOrd="0" presId="urn:microsoft.com/office/officeart/2005/8/layout/radial4"/>
    <dgm:cxn modelId="{F4DEE20C-C4E1-4061-A443-72B5BC26F81E}" type="presOf" srcId="{3A30BBD4-10DF-43CB-90F4-1087AB277FFA}" destId="{B758858F-6158-48C3-88AB-FAFC28E94318}" srcOrd="0" destOrd="0" presId="urn:microsoft.com/office/officeart/2005/8/layout/radial4"/>
    <dgm:cxn modelId="{440BD172-6136-4C99-8FFD-45D5BAC60CBF}" type="presParOf" srcId="{CF3E7E98-3114-401A-881A-2865589E3B93}" destId="{A37DF424-0071-4968-95CE-97B6EB75745B}" srcOrd="0" destOrd="0" presId="urn:microsoft.com/office/officeart/2005/8/layout/radial4"/>
    <dgm:cxn modelId="{16CD5F51-6AAA-4998-92F1-1014EC2E69AC}" type="presParOf" srcId="{CF3E7E98-3114-401A-881A-2865589E3B93}" destId="{E6E51D6A-280D-4E36-A245-44846BF9952A}" srcOrd="1" destOrd="0" presId="urn:microsoft.com/office/officeart/2005/8/layout/radial4"/>
    <dgm:cxn modelId="{346DADBF-FF90-489B-A185-B8123FCF7CA1}" type="presParOf" srcId="{CF3E7E98-3114-401A-881A-2865589E3B93}" destId="{E6894EF3-A12A-4BD5-88C4-D2E0855EDF95}" srcOrd="2" destOrd="0" presId="urn:microsoft.com/office/officeart/2005/8/layout/radial4"/>
    <dgm:cxn modelId="{EBCBF003-B8E9-48D4-BB21-C575D1303F5A}" type="presParOf" srcId="{CF3E7E98-3114-401A-881A-2865589E3B93}" destId="{B956D17E-021F-4245-9614-0BFBF448204B}" srcOrd="3" destOrd="0" presId="urn:microsoft.com/office/officeart/2005/8/layout/radial4"/>
    <dgm:cxn modelId="{582C9A39-CE94-4916-AF58-27F12BCE3942}" type="presParOf" srcId="{CF3E7E98-3114-401A-881A-2865589E3B93}" destId="{C791C843-AF6B-4E24-BC61-2641757F6998}" srcOrd="4" destOrd="0" presId="urn:microsoft.com/office/officeart/2005/8/layout/radial4"/>
    <dgm:cxn modelId="{C048A407-58FE-45A5-A8B7-DE1AAFB845DB}" type="presParOf" srcId="{CF3E7E98-3114-401A-881A-2865589E3B93}" destId="{E5860367-F195-4B99-A807-0F6BB457B34E}" srcOrd="5" destOrd="0" presId="urn:microsoft.com/office/officeart/2005/8/layout/radial4"/>
    <dgm:cxn modelId="{2800D345-543E-41F0-B348-D679659A9411}" type="presParOf" srcId="{CF3E7E98-3114-401A-881A-2865589E3B93}" destId="{C9E3D9FF-D4D5-4069-B96D-1C8EE9DC31E4}" srcOrd="6" destOrd="0" presId="urn:microsoft.com/office/officeart/2005/8/layout/radial4"/>
    <dgm:cxn modelId="{E149B08F-68CE-4727-B44A-393A1FEAC6CB}" type="presParOf" srcId="{CF3E7E98-3114-401A-881A-2865589E3B93}" destId="{B5031D45-B6F2-4E77-BB81-A8ECA797BD83}" srcOrd="7" destOrd="0" presId="urn:microsoft.com/office/officeart/2005/8/layout/radial4"/>
    <dgm:cxn modelId="{34FAC284-B026-44E0-AADB-F1F1392A9568}" type="presParOf" srcId="{CF3E7E98-3114-401A-881A-2865589E3B93}" destId="{FCAEE3E2-527A-4485-BB77-81B3394DEA66}" srcOrd="8" destOrd="0" presId="urn:microsoft.com/office/officeart/2005/8/layout/radial4"/>
    <dgm:cxn modelId="{FE782E61-65F4-44B4-BAA5-018F1A1E3290}" type="presParOf" srcId="{CF3E7E98-3114-401A-881A-2865589E3B93}" destId="{74B2F3FB-2BFB-4D85-A485-AEA9932D09DC}" srcOrd="9" destOrd="0" presId="urn:microsoft.com/office/officeart/2005/8/layout/radial4"/>
    <dgm:cxn modelId="{D7932346-6316-40BE-93C4-5841DD2FFEB5}" type="presParOf" srcId="{CF3E7E98-3114-401A-881A-2865589E3B93}" destId="{743F6187-B101-4DDD-B6BD-3F5D06DA4C2D}" srcOrd="10" destOrd="0" presId="urn:microsoft.com/office/officeart/2005/8/layout/radial4"/>
    <dgm:cxn modelId="{DE509904-B941-4A5B-85A2-67FCB7C66CB7}" type="presParOf" srcId="{CF3E7E98-3114-401A-881A-2865589E3B93}" destId="{B758858F-6158-48C3-88AB-FAFC28E94318}" srcOrd="11" destOrd="0" presId="urn:microsoft.com/office/officeart/2005/8/layout/radial4"/>
    <dgm:cxn modelId="{D05C8561-48A6-42E4-8F5F-77DA17AEA05B}" type="presParOf" srcId="{CF3E7E98-3114-401A-881A-2865589E3B93}" destId="{66EA7208-5EC4-46D5-8E8C-35D64849229F}" srcOrd="12" destOrd="0" presId="urn:microsoft.com/office/officeart/2005/8/layout/radial4"/>
    <dgm:cxn modelId="{8D94506D-13D9-478E-BD99-D1BD817D05EA}" type="presParOf" srcId="{CF3E7E98-3114-401A-881A-2865589E3B93}" destId="{32C82452-D1BE-403D-B64C-5FA454A3B0CB}" srcOrd="13" destOrd="0" presId="urn:microsoft.com/office/officeart/2005/8/layout/radial4"/>
    <dgm:cxn modelId="{832A5A05-A1DA-406C-9CF8-C1675CF77F15}" type="presParOf" srcId="{CF3E7E98-3114-401A-881A-2865589E3B93}" destId="{23983015-DF07-4251-B5B1-CF9D476B7D63}" srcOrd="1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F14F64-C9F3-44D3-ADAE-5261B1A7EF19}" type="doc">
      <dgm:prSet loTypeId="urn:microsoft.com/office/officeart/2005/8/layout/radial4" loCatId="relationship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IE"/>
        </a:p>
      </dgm:t>
    </dgm:pt>
    <dgm:pt modelId="{2FAF7705-7F90-47B0-B134-6DBC7540F871}">
      <dgm:prSet phldrT="[Text]"/>
      <dgm:spPr/>
      <dgm:t>
        <a:bodyPr/>
        <a:lstStyle/>
        <a:p>
          <a:r>
            <a:rPr lang="en-US" dirty="0"/>
            <a:t>Manager </a:t>
          </a:r>
        </a:p>
        <a:p>
          <a:r>
            <a:rPr lang="en-US" dirty="0"/>
            <a:t>Problem Solver</a:t>
          </a:r>
          <a:endParaRPr lang="en-IE" dirty="0"/>
        </a:p>
      </dgm:t>
    </dgm:pt>
    <dgm:pt modelId="{257ADA4B-49BA-411B-80F2-BAF8B6FFA2E2}" type="parTrans" cxnId="{7909BDC6-49E0-4359-994C-83D9721B8082}">
      <dgm:prSet/>
      <dgm:spPr/>
      <dgm:t>
        <a:bodyPr/>
        <a:lstStyle/>
        <a:p>
          <a:endParaRPr lang="en-IE"/>
        </a:p>
      </dgm:t>
    </dgm:pt>
    <dgm:pt modelId="{57DDE2D6-8BD7-4E70-863C-F537A1EFEE78}" type="sibTrans" cxnId="{7909BDC6-49E0-4359-994C-83D9721B8082}">
      <dgm:prSet/>
      <dgm:spPr/>
      <dgm:t>
        <a:bodyPr/>
        <a:lstStyle/>
        <a:p>
          <a:endParaRPr lang="en-IE"/>
        </a:p>
      </dgm:t>
    </dgm:pt>
    <dgm:pt modelId="{819A5A71-1238-414C-9380-43F4FE15B6E4}">
      <dgm:prSet phldrT="[Text]"/>
      <dgm:spPr/>
      <dgm:t>
        <a:bodyPr/>
        <a:lstStyle/>
        <a:p>
          <a:r>
            <a:rPr lang="en-US" dirty="0"/>
            <a:t>What do we do with the backlog of paperwork? </a:t>
          </a:r>
          <a:endParaRPr lang="en-IE" dirty="0"/>
        </a:p>
      </dgm:t>
    </dgm:pt>
    <dgm:pt modelId="{7A69EED7-A5A9-4D10-A230-0CB95F967E14}" type="parTrans" cxnId="{29ECE274-9FD9-4B82-A7FC-4314A702F485}">
      <dgm:prSet/>
      <dgm:spPr>
        <a:noFill/>
      </dgm:spPr>
      <dgm:t>
        <a:bodyPr/>
        <a:lstStyle/>
        <a:p>
          <a:endParaRPr lang="en-IE"/>
        </a:p>
      </dgm:t>
    </dgm:pt>
    <dgm:pt modelId="{1F50DEDD-317F-4E54-B4CB-1E47CEC0CF07}" type="sibTrans" cxnId="{29ECE274-9FD9-4B82-A7FC-4314A702F485}">
      <dgm:prSet/>
      <dgm:spPr/>
      <dgm:t>
        <a:bodyPr/>
        <a:lstStyle/>
        <a:p>
          <a:endParaRPr lang="en-IE"/>
        </a:p>
      </dgm:t>
    </dgm:pt>
    <dgm:pt modelId="{60F42A4B-4DD6-4D69-A9DC-541684471C15}">
      <dgm:prSet phldrT="[Text]"/>
      <dgm:spPr/>
      <dgm:t>
        <a:bodyPr/>
        <a:lstStyle/>
        <a:p>
          <a:r>
            <a:rPr lang="en-US" dirty="0"/>
            <a:t>Can you correct an order docket?</a:t>
          </a:r>
          <a:endParaRPr lang="en-IE" dirty="0"/>
        </a:p>
      </dgm:t>
    </dgm:pt>
    <dgm:pt modelId="{992DAAD6-D60C-45E5-8B12-85241574E6B9}" type="parTrans" cxnId="{56F4A07D-3C09-4C1F-94EA-2C4AB34D13B4}">
      <dgm:prSet/>
      <dgm:spPr>
        <a:noFill/>
      </dgm:spPr>
      <dgm:t>
        <a:bodyPr/>
        <a:lstStyle/>
        <a:p>
          <a:endParaRPr lang="en-IE"/>
        </a:p>
      </dgm:t>
    </dgm:pt>
    <dgm:pt modelId="{69BDAFA1-E23F-4F0C-A625-2DA1E729B946}" type="sibTrans" cxnId="{56F4A07D-3C09-4C1F-94EA-2C4AB34D13B4}">
      <dgm:prSet/>
      <dgm:spPr/>
      <dgm:t>
        <a:bodyPr/>
        <a:lstStyle/>
        <a:p>
          <a:endParaRPr lang="en-IE"/>
        </a:p>
      </dgm:t>
    </dgm:pt>
    <dgm:pt modelId="{834EFC27-98F9-44C0-B664-1AA708F285D8}">
      <dgm:prSet phldrT="[Text]"/>
      <dgm:spPr/>
      <dgm:t>
        <a:bodyPr/>
        <a:lstStyle/>
        <a:p>
          <a:r>
            <a:rPr lang="en-US" dirty="0"/>
            <a:t>Can you fix the photocopier?</a:t>
          </a:r>
          <a:endParaRPr lang="en-IE" dirty="0"/>
        </a:p>
      </dgm:t>
    </dgm:pt>
    <dgm:pt modelId="{69CEE075-B58C-4DB8-AC19-BB3E286620C0}" type="parTrans" cxnId="{D0C3A7BC-DEA2-4D47-BFB0-D7DAFA219B46}">
      <dgm:prSet/>
      <dgm:spPr>
        <a:noFill/>
      </dgm:spPr>
      <dgm:t>
        <a:bodyPr/>
        <a:lstStyle/>
        <a:p>
          <a:endParaRPr lang="en-IE"/>
        </a:p>
      </dgm:t>
    </dgm:pt>
    <dgm:pt modelId="{FDCFED24-0953-47F1-B09A-1E22A56A6A1F}" type="sibTrans" cxnId="{D0C3A7BC-DEA2-4D47-BFB0-D7DAFA219B46}">
      <dgm:prSet/>
      <dgm:spPr/>
      <dgm:t>
        <a:bodyPr/>
        <a:lstStyle/>
        <a:p>
          <a:endParaRPr lang="en-IE"/>
        </a:p>
      </dgm:t>
    </dgm:pt>
    <dgm:pt modelId="{85CCEA37-DC12-4CAB-BCD9-936F250151DD}">
      <dgm:prSet phldrT="[Text]"/>
      <dgm:spPr/>
      <dgm:t>
        <a:bodyPr/>
        <a:lstStyle/>
        <a:p>
          <a:r>
            <a:rPr lang="en-US" dirty="0"/>
            <a:t>Can</a:t>
          </a:r>
          <a:r>
            <a:rPr lang="en-US" baseline="0" dirty="0"/>
            <a:t> you get me the correct equipment?</a:t>
          </a:r>
          <a:endParaRPr lang="en-IE" dirty="0"/>
        </a:p>
      </dgm:t>
    </dgm:pt>
    <dgm:pt modelId="{B278BD8B-6793-403B-8D8E-E1DAF7F94EE3}" type="parTrans" cxnId="{B4FBB63A-268C-45EC-9891-3E6B94BC2BAA}">
      <dgm:prSet/>
      <dgm:spPr>
        <a:noFill/>
        <a:ln>
          <a:noFill/>
        </a:ln>
      </dgm:spPr>
      <dgm:t>
        <a:bodyPr/>
        <a:lstStyle/>
        <a:p>
          <a:endParaRPr lang="en-IE"/>
        </a:p>
      </dgm:t>
    </dgm:pt>
    <dgm:pt modelId="{B50CF4DF-BFC3-45C9-8B1D-C0075C066DE1}" type="sibTrans" cxnId="{B4FBB63A-268C-45EC-9891-3E6B94BC2BAA}">
      <dgm:prSet/>
      <dgm:spPr/>
      <dgm:t>
        <a:bodyPr/>
        <a:lstStyle/>
        <a:p>
          <a:endParaRPr lang="en-IE"/>
        </a:p>
      </dgm:t>
    </dgm:pt>
    <dgm:pt modelId="{CEF62606-5714-4BFD-B790-145FA2C6A5CF}">
      <dgm:prSet phldrT="[Text]"/>
      <dgm:spPr/>
      <dgm:t>
        <a:bodyPr/>
        <a:lstStyle/>
        <a:p>
          <a:r>
            <a:rPr lang="en-US" dirty="0"/>
            <a:t>Can you take some work off me as I don’t have time?</a:t>
          </a:r>
          <a:endParaRPr lang="en-IE" dirty="0"/>
        </a:p>
      </dgm:t>
    </dgm:pt>
    <dgm:pt modelId="{63113EA8-7FAB-4005-BD1C-9E9F704C3C1D}" type="parTrans" cxnId="{9869EF8D-314C-48B2-9DC0-C558D43E5AAD}">
      <dgm:prSet/>
      <dgm:spPr>
        <a:noFill/>
        <a:ln>
          <a:noFill/>
        </a:ln>
      </dgm:spPr>
      <dgm:t>
        <a:bodyPr/>
        <a:lstStyle/>
        <a:p>
          <a:endParaRPr lang="en-IE"/>
        </a:p>
      </dgm:t>
    </dgm:pt>
    <dgm:pt modelId="{9EF9047C-A112-49AA-AF10-9D2265417884}" type="sibTrans" cxnId="{9869EF8D-314C-48B2-9DC0-C558D43E5AAD}">
      <dgm:prSet/>
      <dgm:spPr/>
      <dgm:t>
        <a:bodyPr/>
        <a:lstStyle/>
        <a:p>
          <a:endParaRPr lang="en-IE"/>
        </a:p>
      </dgm:t>
    </dgm:pt>
    <dgm:pt modelId="{7EC8C23A-04DA-45A9-AEC8-4B1CB26C479F}">
      <dgm:prSet phldrT="[Text]"/>
      <dgm:spPr/>
      <dgm:t>
        <a:bodyPr/>
        <a:lstStyle/>
        <a:p>
          <a:r>
            <a:rPr lang="en-US" dirty="0"/>
            <a:t>What do we do with delivery errors?</a:t>
          </a:r>
          <a:endParaRPr lang="en-IE" dirty="0"/>
        </a:p>
      </dgm:t>
    </dgm:pt>
    <dgm:pt modelId="{3A30BBD4-10DF-43CB-90F4-1087AB277FFA}" type="parTrans" cxnId="{7447D890-24C0-4172-87F7-B86B252D1A98}">
      <dgm:prSet/>
      <dgm:spPr>
        <a:noFill/>
        <a:ln>
          <a:noFill/>
        </a:ln>
      </dgm:spPr>
      <dgm:t>
        <a:bodyPr/>
        <a:lstStyle/>
        <a:p>
          <a:endParaRPr lang="en-IE"/>
        </a:p>
      </dgm:t>
    </dgm:pt>
    <dgm:pt modelId="{BBE7D1B0-6251-407B-9F17-1781D3B075A4}" type="sibTrans" cxnId="{7447D890-24C0-4172-87F7-B86B252D1A98}">
      <dgm:prSet/>
      <dgm:spPr/>
      <dgm:t>
        <a:bodyPr/>
        <a:lstStyle/>
        <a:p>
          <a:endParaRPr lang="en-IE"/>
        </a:p>
      </dgm:t>
    </dgm:pt>
    <dgm:pt modelId="{BC5B57A5-006B-45AE-9AFC-1264096C633D}">
      <dgm:prSet phldrT="[Text]"/>
      <dgm:spPr/>
      <dgm:t>
        <a:bodyPr/>
        <a:lstStyle/>
        <a:p>
          <a:r>
            <a:rPr lang="en-US" dirty="0"/>
            <a:t>I can’t find the necessary documents?</a:t>
          </a:r>
          <a:endParaRPr lang="en-IE" dirty="0"/>
        </a:p>
      </dgm:t>
    </dgm:pt>
    <dgm:pt modelId="{F2E35BBD-02E7-4DD9-8F66-102B3BE7A452}" type="parTrans" cxnId="{20207166-9B0D-47F2-AB1D-DDB0EA05091D}">
      <dgm:prSet/>
      <dgm:spPr>
        <a:noFill/>
        <a:ln>
          <a:noFill/>
        </a:ln>
      </dgm:spPr>
      <dgm:t>
        <a:bodyPr/>
        <a:lstStyle/>
        <a:p>
          <a:endParaRPr lang="en-IE"/>
        </a:p>
      </dgm:t>
    </dgm:pt>
    <dgm:pt modelId="{B8102F82-D77F-4B6B-A0E4-EA8943D57233}" type="sibTrans" cxnId="{20207166-9B0D-47F2-AB1D-DDB0EA05091D}">
      <dgm:prSet/>
      <dgm:spPr/>
      <dgm:t>
        <a:bodyPr/>
        <a:lstStyle/>
        <a:p>
          <a:endParaRPr lang="en-IE"/>
        </a:p>
      </dgm:t>
    </dgm:pt>
    <dgm:pt modelId="{CF3E7E98-3114-401A-881A-2865589E3B93}" type="pres">
      <dgm:prSet presAssocID="{70F14F64-C9F3-44D3-ADAE-5261B1A7EF1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A37DF424-0071-4968-95CE-97B6EB75745B}" type="pres">
      <dgm:prSet presAssocID="{2FAF7705-7F90-47B0-B134-6DBC7540F871}" presName="centerShape" presStyleLbl="node0" presStyleIdx="0" presStyleCnt="1"/>
      <dgm:spPr/>
      <dgm:t>
        <a:bodyPr/>
        <a:lstStyle/>
        <a:p>
          <a:endParaRPr lang="en-IE"/>
        </a:p>
      </dgm:t>
    </dgm:pt>
    <dgm:pt modelId="{E6E51D6A-280D-4E36-A245-44846BF9952A}" type="pres">
      <dgm:prSet presAssocID="{7A69EED7-A5A9-4D10-A230-0CB95F967E14}" presName="parTrans" presStyleLbl="bgSibTrans2D1" presStyleIdx="0" presStyleCnt="7" custLinFactY="100000" custLinFactNeighborX="15114" custLinFactNeighborY="183204"/>
      <dgm:spPr/>
      <dgm:t>
        <a:bodyPr/>
        <a:lstStyle/>
        <a:p>
          <a:endParaRPr lang="en-IE"/>
        </a:p>
      </dgm:t>
    </dgm:pt>
    <dgm:pt modelId="{E6894EF3-A12A-4BD5-88C4-D2E0855EDF95}" type="pres">
      <dgm:prSet presAssocID="{819A5A71-1238-414C-9380-43F4FE15B6E4}" presName="node" presStyleLbl="node1" presStyleIdx="0" presStyleCnt="7" custRadScaleRad="101397" custRadScaleInc="-41420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B956D17E-021F-4245-9614-0BFBF448204B}" type="pres">
      <dgm:prSet presAssocID="{992DAAD6-D60C-45E5-8B12-85241574E6B9}" presName="parTrans" presStyleLbl="bgSibTrans2D1" presStyleIdx="1" presStyleCnt="7" custLinFactY="200000" custLinFactNeighborX="-30225" custLinFactNeighborY="259634"/>
      <dgm:spPr/>
      <dgm:t>
        <a:bodyPr/>
        <a:lstStyle/>
        <a:p>
          <a:endParaRPr lang="en-IE"/>
        </a:p>
      </dgm:t>
    </dgm:pt>
    <dgm:pt modelId="{C791C843-AF6B-4E24-BC61-2641757F6998}" type="pres">
      <dgm:prSet presAssocID="{60F42A4B-4DD6-4D69-A9DC-541684471C15}" presName="node" presStyleLbl="node1" presStyleIdx="1" presStyleCnt="7" custRadScaleRad="101385" custRadScaleInc="-41874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E5860367-F195-4B99-A807-0F6BB457B34E}" type="pres">
      <dgm:prSet presAssocID="{69CEE075-B58C-4DB8-AC19-BB3E286620C0}" presName="parTrans" presStyleLbl="bgSibTrans2D1" presStyleIdx="2" presStyleCnt="7" custLinFactX="-100000" custLinFactY="229089" custLinFactNeighborX="-133924" custLinFactNeighborY="300000"/>
      <dgm:spPr/>
      <dgm:t>
        <a:bodyPr/>
        <a:lstStyle/>
        <a:p>
          <a:endParaRPr lang="en-IE"/>
        </a:p>
      </dgm:t>
    </dgm:pt>
    <dgm:pt modelId="{C9E3D9FF-D4D5-4069-B96D-1C8EE9DC31E4}" type="pres">
      <dgm:prSet presAssocID="{834EFC27-98F9-44C0-B664-1AA708F285D8}" presName="node" presStyleLbl="node1" presStyleIdx="2" presStyleCnt="7" custRadScaleRad="97167" custRadScaleInc="-2979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B5031D45-B6F2-4E77-BB81-A8ECA797BD83}" type="pres">
      <dgm:prSet presAssocID="{B278BD8B-6793-403B-8D8E-E1DAF7F94EE3}" presName="parTrans" presStyleLbl="bgSibTrans2D1" presStyleIdx="3" presStyleCnt="7" custLinFactY="116544" custLinFactNeighborX="-1166" custLinFactNeighborY="200000"/>
      <dgm:spPr/>
      <dgm:t>
        <a:bodyPr/>
        <a:lstStyle/>
        <a:p>
          <a:endParaRPr lang="en-IE"/>
        </a:p>
      </dgm:t>
    </dgm:pt>
    <dgm:pt modelId="{FCAEE3E2-527A-4485-BB77-81B3394DEA66}" type="pres">
      <dgm:prSet presAssocID="{85CCEA37-DC12-4CAB-BCD9-936F250151DD}" presName="node" presStyleLbl="node1" presStyleIdx="3" presStyleCnt="7" custRadScaleRad="100470" custRadScaleInc="-6651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74B2F3FB-2BFB-4D85-A485-AEA9932D09DC}" type="pres">
      <dgm:prSet presAssocID="{63113EA8-7FAB-4005-BD1C-9E9F704C3C1D}" presName="parTrans" presStyleLbl="bgSibTrans2D1" presStyleIdx="4" presStyleCnt="7" custLinFactY="100000" custLinFactNeighborX="-865" custLinFactNeighborY="193348"/>
      <dgm:spPr/>
      <dgm:t>
        <a:bodyPr/>
        <a:lstStyle/>
        <a:p>
          <a:endParaRPr lang="en-IE"/>
        </a:p>
      </dgm:t>
    </dgm:pt>
    <dgm:pt modelId="{743F6187-B101-4DDD-B6BD-3F5D06DA4C2D}" type="pres">
      <dgm:prSet presAssocID="{CEF62606-5714-4BFD-B790-145FA2C6A5CF}" presName="node" presStyleLbl="node1" presStyleIdx="4" presStyleCnt="7" custRadScaleRad="101653" custRadScaleInc="25312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B758858F-6158-48C3-88AB-FAFC28E94318}" type="pres">
      <dgm:prSet presAssocID="{3A30BBD4-10DF-43CB-90F4-1087AB277FFA}" presName="parTrans" presStyleLbl="bgSibTrans2D1" presStyleIdx="5" presStyleCnt="7" custLinFactY="100000" custLinFactNeighborX="-865" custLinFactNeighborY="193348"/>
      <dgm:spPr/>
      <dgm:t>
        <a:bodyPr/>
        <a:lstStyle/>
        <a:p>
          <a:endParaRPr lang="en-IE"/>
        </a:p>
      </dgm:t>
    </dgm:pt>
    <dgm:pt modelId="{66EA7208-5EC4-46D5-8E8C-35D64849229F}" type="pres">
      <dgm:prSet presAssocID="{7EC8C23A-04DA-45A9-AEC8-4B1CB26C479F}" presName="node" presStyleLbl="node1" presStyleIdx="5" presStyleCnt="7" custRadScaleRad="96014" custRadScaleInc="37510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32C82452-D1BE-403D-B64C-5FA454A3B0CB}" type="pres">
      <dgm:prSet presAssocID="{F2E35BBD-02E7-4DD9-8F66-102B3BE7A452}" presName="parTrans" presStyleLbl="bgSibTrans2D1" presStyleIdx="6" presStyleCnt="7" custLinFactY="100000" custLinFactNeighborX="-865" custLinFactNeighborY="193348"/>
      <dgm:spPr/>
      <dgm:t>
        <a:bodyPr/>
        <a:lstStyle/>
        <a:p>
          <a:endParaRPr lang="en-IE"/>
        </a:p>
      </dgm:t>
    </dgm:pt>
    <dgm:pt modelId="{23983015-DF07-4251-B5B1-CF9D476B7D63}" type="pres">
      <dgm:prSet presAssocID="{BC5B57A5-006B-45AE-9AFC-1264096C633D}" presName="node" presStyleLbl="node1" presStyleIdx="6" presStyleCnt="7" custRadScaleRad="102620" custRadScaleInc="42925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7447D890-24C0-4172-87F7-B86B252D1A98}" srcId="{2FAF7705-7F90-47B0-B134-6DBC7540F871}" destId="{7EC8C23A-04DA-45A9-AEC8-4B1CB26C479F}" srcOrd="5" destOrd="0" parTransId="{3A30BBD4-10DF-43CB-90F4-1087AB277FFA}" sibTransId="{BBE7D1B0-6251-407B-9F17-1781D3B075A4}"/>
    <dgm:cxn modelId="{ED33F44A-976F-455C-A731-B0D50255E231}" type="presOf" srcId="{992DAAD6-D60C-45E5-8B12-85241574E6B9}" destId="{B956D17E-021F-4245-9614-0BFBF448204B}" srcOrd="0" destOrd="0" presId="urn:microsoft.com/office/officeart/2005/8/layout/radial4"/>
    <dgm:cxn modelId="{7909BDC6-49E0-4359-994C-83D9721B8082}" srcId="{70F14F64-C9F3-44D3-ADAE-5261B1A7EF19}" destId="{2FAF7705-7F90-47B0-B134-6DBC7540F871}" srcOrd="0" destOrd="0" parTransId="{257ADA4B-49BA-411B-80F2-BAF8B6FFA2E2}" sibTransId="{57DDE2D6-8BD7-4E70-863C-F537A1EFEE78}"/>
    <dgm:cxn modelId="{F4F90D66-9339-45B6-AF36-47EE3F26656B}" type="presOf" srcId="{F2E35BBD-02E7-4DD9-8F66-102B3BE7A452}" destId="{32C82452-D1BE-403D-B64C-5FA454A3B0CB}" srcOrd="0" destOrd="0" presId="urn:microsoft.com/office/officeart/2005/8/layout/radial4"/>
    <dgm:cxn modelId="{3D4E377A-6DD1-4661-BDC1-3E9DEE91F099}" type="presOf" srcId="{819A5A71-1238-414C-9380-43F4FE15B6E4}" destId="{E6894EF3-A12A-4BD5-88C4-D2E0855EDF95}" srcOrd="0" destOrd="0" presId="urn:microsoft.com/office/officeart/2005/8/layout/radial4"/>
    <dgm:cxn modelId="{9F91BC4F-D2A8-4C92-BCA7-FD1EB5FF2A13}" type="presOf" srcId="{7EC8C23A-04DA-45A9-AEC8-4B1CB26C479F}" destId="{66EA7208-5EC4-46D5-8E8C-35D64849229F}" srcOrd="0" destOrd="0" presId="urn:microsoft.com/office/officeart/2005/8/layout/radial4"/>
    <dgm:cxn modelId="{56F4A07D-3C09-4C1F-94EA-2C4AB34D13B4}" srcId="{2FAF7705-7F90-47B0-B134-6DBC7540F871}" destId="{60F42A4B-4DD6-4D69-A9DC-541684471C15}" srcOrd="1" destOrd="0" parTransId="{992DAAD6-D60C-45E5-8B12-85241574E6B9}" sibTransId="{69BDAFA1-E23F-4F0C-A625-2DA1E729B946}"/>
    <dgm:cxn modelId="{D0C3A7BC-DEA2-4D47-BFB0-D7DAFA219B46}" srcId="{2FAF7705-7F90-47B0-B134-6DBC7540F871}" destId="{834EFC27-98F9-44C0-B664-1AA708F285D8}" srcOrd="2" destOrd="0" parTransId="{69CEE075-B58C-4DB8-AC19-BB3E286620C0}" sibTransId="{FDCFED24-0953-47F1-B09A-1E22A56A6A1F}"/>
    <dgm:cxn modelId="{DED8E30F-D284-4F7B-B52B-CC61D82C1755}" type="presOf" srcId="{2FAF7705-7F90-47B0-B134-6DBC7540F871}" destId="{A37DF424-0071-4968-95CE-97B6EB75745B}" srcOrd="0" destOrd="0" presId="urn:microsoft.com/office/officeart/2005/8/layout/radial4"/>
    <dgm:cxn modelId="{0ADA56B7-5332-4F64-8248-8E79FB3FA85C}" type="presOf" srcId="{63113EA8-7FAB-4005-BD1C-9E9F704C3C1D}" destId="{74B2F3FB-2BFB-4D85-A485-AEA9932D09DC}" srcOrd="0" destOrd="0" presId="urn:microsoft.com/office/officeart/2005/8/layout/radial4"/>
    <dgm:cxn modelId="{FEFCB09C-9629-4373-92E3-C7F28B7EEA34}" type="presOf" srcId="{CEF62606-5714-4BFD-B790-145FA2C6A5CF}" destId="{743F6187-B101-4DDD-B6BD-3F5D06DA4C2D}" srcOrd="0" destOrd="0" presId="urn:microsoft.com/office/officeart/2005/8/layout/radial4"/>
    <dgm:cxn modelId="{20207166-9B0D-47F2-AB1D-DDB0EA05091D}" srcId="{2FAF7705-7F90-47B0-B134-6DBC7540F871}" destId="{BC5B57A5-006B-45AE-9AFC-1264096C633D}" srcOrd="6" destOrd="0" parTransId="{F2E35BBD-02E7-4DD9-8F66-102B3BE7A452}" sibTransId="{B8102F82-D77F-4B6B-A0E4-EA8943D57233}"/>
    <dgm:cxn modelId="{29ECE274-9FD9-4B82-A7FC-4314A702F485}" srcId="{2FAF7705-7F90-47B0-B134-6DBC7540F871}" destId="{819A5A71-1238-414C-9380-43F4FE15B6E4}" srcOrd="0" destOrd="0" parTransId="{7A69EED7-A5A9-4D10-A230-0CB95F967E14}" sibTransId="{1F50DEDD-317F-4E54-B4CB-1E47CEC0CF07}"/>
    <dgm:cxn modelId="{75C24C45-810F-487F-8208-088CCE78289A}" type="presOf" srcId="{7A69EED7-A5A9-4D10-A230-0CB95F967E14}" destId="{E6E51D6A-280D-4E36-A245-44846BF9952A}" srcOrd="0" destOrd="0" presId="urn:microsoft.com/office/officeart/2005/8/layout/radial4"/>
    <dgm:cxn modelId="{E507D8B6-54A9-40BD-838F-82769918219F}" type="presOf" srcId="{B278BD8B-6793-403B-8D8E-E1DAF7F94EE3}" destId="{B5031D45-B6F2-4E77-BB81-A8ECA797BD83}" srcOrd="0" destOrd="0" presId="urn:microsoft.com/office/officeart/2005/8/layout/radial4"/>
    <dgm:cxn modelId="{3748519E-9A22-473B-BCE1-FC45277AB563}" type="presOf" srcId="{69CEE075-B58C-4DB8-AC19-BB3E286620C0}" destId="{E5860367-F195-4B99-A807-0F6BB457B34E}" srcOrd="0" destOrd="0" presId="urn:microsoft.com/office/officeart/2005/8/layout/radial4"/>
    <dgm:cxn modelId="{24C22C65-4160-4FA8-94C3-257A3ACDC2B6}" type="presOf" srcId="{60F42A4B-4DD6-4D69-A9DC-541684471C15}" destId="{C791C843-AF6B-4E24-BC61-2641757F6998}" srcOrd="0" destOrd="0" presId="urn:microsoft.com/office/officeart/2005/8/layout/radial4"/>
    <dgm:cxn modelId="{9869EF8D-314C-48B2-9DC0-C558D43E5AAD}" srcId="{2FAF7705-7F90-47B0-B134-6DBC7540F871}" destId="{CEF62606-5714-4BFD-B790-145FA2C6A5CF}" srcOrd="4" destOrd="0" parTransId="{63113EA8-7FAB-4005-BD1C-9E9F704C3C1D}" sibTransId="{9EF9047C-A112-49AA-AF10-9D2265417884}"/>
    <dgm:cxn modelId="{24ADAEE0-99E2-4F39-BD51-703109DAEC02}" type="presOf" srcId="{85CCEA37-DC12-4CAB-BCD9-936F250151DD}" destId="{FCAEE3E2-527A-4485-BB77-81B3394DEA66}" srcOrd="0" destOrd="0" presId="urn:microsoft.com/office/officeart/2005/8/layout/radial4"/>
    <dgm:cxn modelId="{56BE7AA7-4AC3-4944-B43C-9375FA9B3812}" type="presOf" srcId="{70F14F64-C9F3-44D3-ADAE-5261B1A7EF19}" destId="{CF3E7E98-3114-401A-881A-2865589E3B93}" srcOrd="0" destOrd="0" presId="urn:microsoft.com/office/officeart/2005/8/layout/radial4"/>
    <dgm:cxn modelId="{B4FBB63A-268C-45EC-9891-3E6B94BC2BAA}" srcId="{2FAF7705-7F90-47B0-B134-6DBC7540F871}" destId="{85CCEA37-DC12-4CAB-BCD9-936F250151DD}" srcOrd="3" destOrd="0" parTransId="{B278BD8B-6793-403B-8D8E-E1DAF7F94EE3}" sibTransId="{B50CF4DF-BFC3-45C9-8B1D-C0075C066DE1}"/>
    <dgm:cxn modelId="{5119F5B8-CF41-472F-A7E0-F234D2C3D1ED}" type="presOf" srcId="{BC5B57A5-006B-45AE-9AFC-1264096C633D}" destId="{23983015-DF07-4251-B5B1-CF9D476B7D63}" srcOrd="0" destOrd="0" presId="urn:microsoft.com/office/officeart/2005/8/layout/radial4"/>
    <dgm:cxn modelId="{D483A2AC-CA67-40F1-BFA7-20CE9B7A2691}" type="presOf" srcId="{834EFC27-98F9-44C0-B664-1AA708F285D8}" destId="{C9E3D9FF-D4D5-4069-B96D-1C8EE9DC31E4}" srcOrd="0" destOrd="0" presId="urn:microsoft.com/office/officeart/2005/8/layout/radial4"/>
    <dgm:cxn modelId="{F4DEE20C-C4E1-4061-A443-72B5BC26F81E}" type="presOf" srcId="{3A30BBD4-10DF-43CB-90F4-1087AB277FFA}" destId="{B758858F-6158-48C3-88AB-FAFC28E94318}" srcOrd="0" destOrd="0" presId="urn:microsoft.com/office/officeart/2005/8/layout/radial4"/>
    <dgm:cxn modelId="{440BD172-6136-4C99-8FFD-45D5BAC60CBF}" type="presParOf" srcId="{CF3E7E98-3114-401A-881A-2865589E3B93}" destId="{A37DF424-0071-4968-95CE-97B6EB75745B}" srcOrd="0" destOrd="0" presId="urn:microsoft.com/office/officeart/2005/8/layout/radial4"/>
    <dgm:cxn modelId="{16CD5F51-6AAA-4998-92F1-1014EC2E69AC}" type="presParOf" srcId="{CF3E7E98-3114-401A-881A-2865589E3B93}" destId="{E6E51D6A-280D-4E36-A245-44846BF9952A}" srcOrd="1" destOrd="0" presId="urn:microsoft.com/office/officeart/2005/8/layout/radial4"/>
    <dgm:cxn modelId="{346DADBF-FF90-489B-A185-B8123FCF7CA1}" type="presParOf" srcId="{CF3E7E98-3114-401A-881A-2865589E3B93}" destId="{E6894EF3-A12A-4BD5-88C4-D2E0855EDF95}" srcOrd="2" destOrd="0" presId="urn:microsoft.com/office/officeart/2005/8/layout/radial4"/>
    <dgm:cxn modelId="{EBCBF003-B8E9-48D4-BB21-C575D1303F5A}" type="presParOf" srcId="{CF3E7E98-3114-401A-881A-2865589E3B93}" destId="{B956D17E-021F-4245-9614-0BFBF448204B}" srcOrd="3" destOrd="0" presId="urn:microsoft.com/office/officeart/2005/8/layout/radial4"/>
    <dgm:cxn modelId="{582C9A39-CE94-4916-AF58-27F12BCE3942}" type="presParOf" srcId="{CF3E7E98-3114-401A-881A-2865589E3B93}" destId="{C791C843-AF6B-4E24-BC61-2641757F6998}" srcOrd="4" destOrd="0" presId="urn:microsoft.com/office/officeart/2005/8/layout/radial4"/>
    <dgm:cxn modelId="{C048A407-58FE-45A5-A8B7-DE1AAFB845DB}" type="presParOf" srcId="{CF3E7E98-3114-401A-881A-2865589E3B93}" destId="{E5860367-F195-4B99-A807-0F6BB457B34E}" srcOrd="5" destOrd="0" presId="urn:microsoft.com/office/officeart/2005/8/layout/radial4"/>
    <dgm:cxn modelId="{2800D345-543E-41F0-B348-D679659A9411}" type="presParOf" srcId="{CF3E7E98-3114-401A-881A-2865589E3B93}" destId="{C9E3D9FF-D4D5-4069-B96D-1C8EE9DC31E4}" srcOrd="6" destOrd="0" presId="urn:microsoft.com/office/officeart/2005/8/layout/radial4"/>
    <dgm:cxn modelId="{E149B08F-68CE-4727-B44A-393A1FEAC6CB}" type="presParOf" srcId="{CF3E7E98-3114-401A-881A-2865589E3B93}" destId="{B5031D45-B6F2-4E77-BB81-A8ECA797BD83}" srcOrd="7" destOrd="0" presId="urn:microsoft.com/office/officeart/2005/8/layout/radial4"/>
    <dgm:cxn modelId="{34FAC284-B026-44E0-AADB-F1F1392A9568}" type="presParOf" srcId="{CF3E7E98-3114-401A-881A-2865589E3B93}" destId="{FCAEE3E2-527A-4485-BB77-81B3394DEA66}" srcOrd="8" destOrd="0" presId="urn:microsoft.com/office/officeart/2005/8/layout/radial4"/>
    <dgm:cxn modelId="{FE782E61-65F4-44B4-BAA5-018F1A1E3290}" type="presParOf" srcId="{CF3E7E98-3114-401A-881A-2865589E3B93}" destId="{74B2F3FB-2BFB-4D85-A485-AEA9932D09DC}" srcOrd="9" destOrd="0" presId="urn:microsoft.com/office/officeart/2005/8/layout/radial4"/>
    <dgm:cxn modelId="{D7932346-6316-40BE-93C4-5841DD2FFEB5}" type="presParOf" srcId="{CF3E7E98-3114-401A-881A-2865589E3B93}" destId="{743F6187-B101-4DDD-B6BD-3F5D06DA4C2D}" srcOrd="10" destOrd="0" presId="urn:microsoft.com/office/officeart/2005/8/layout/radial4"/>
    <dgm:cxn modelId="{DE509904-B941-4A5B-85A2-67FCB7C66CB7}" type="presParOf" srcId="{CF3E7E98-3114-401A-881A-2865589E3B93}" destId="{B758858F-6158-48C3-88AB-FAFC28E94318}" srcOrd="11" destOrd="0" presId="urn:microsoft.com/office/officeart/2005/8/layout/radial4"/>
    <dgm:cxn modelId="{D05C8561-48A6-42E4-8F5F-77DA17AEA05B}" type="presParOf" srcId="{CF3E7E98-3114-401A-881A-2865589E3B93}" destId="{66EA7208-5EC4-46D5-8E8C-35D64849229F}" srcOrd="12" destOrd="0" presId="urn:microsoft.com/office/officeart/2005/8/layout/radial4"/>
    <dgm:cxn modelId="{8D94506D-13D9-478E-BD99-D1BD817D05EA}" type="presParOf" srcId="{CF3E7E98-3114-401A-881A-2865589E3B93}" destId="{32C82452-D1BE-403D-B64C-5FA454A3B0CB}" srcOrd="13" destOrd="0" presId="urn:microsoft.com/office/officeart/2005/8/layout/radial4"/>
    <dgm:cxn modelId="{832A5A05-A1DA-406C-9CF8-C1675CF77F15}" type="presParOf" srcId="{CF3E7E98-3114-401A-881A-2865589E3B93}" destId="{23983015-DF07-4251-B5B1-CF9D476B7D63}" srcOrd="1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85CA035-3B21-4048-88B3-02C4F0278373}" type="doc">
      <dgm:prSet loTypeId="urn:microsoft.com/office/officeart/2005/8/layout/pyramid1" loCatId="pyramid" qsTypeId="urn:microsoft.com/office/officeart/2005/8/quickstyle/3d1" qsCatId="3D" csTypeId="urn:microsoft.com/office/officeart/2005/8/colors/accent1_2" csCatId="accent1" phldr="1"/>
      <dgm:spPr/>
    </dgm:pt>
    <dgm:pt modelId="{02A8EFF2-C745-498A-B894-72DB082E6203}">
      <dgm:prSet phldrT="[Text]" custT="1"/>
      <dgm:spPr>
        <a:solidFill>
          <a:schemeClr val="tx1"/>
        </a:solidFill>
      </dgm:spPr>
      <dgm:t>
        <a:bodyPr/>
        <a:lstStyle/>
        <a:p>
          <a:pPr algn="ctr"/>
          <a:endParaRPr lang="en-IE" sz="1400" dirty="0"/>
        </a:p>
        <a:p>
          <a:pPr algn="ctr"/>
          <a:r>
            <a:rPr lang="en-IE" sz="1400" dirty="0" err="1">
              <a:solidFill>
                <a:schemeClr val="bg1"/>
              </a:solidFill>
            </a:rPr>
            <a:t>MBB</a:t>
          </a:r>
          <a:endParaRPr lang="en-IE" sz="1400" dirty="0">
            <a:solidFill>
              <a:schemeClr val="bg1"/>
            </a:solidFill>
          </a:endParaRPr>
        </a:p>
      </dgm:t>
    </dgm:pt>
    <dgm:pt modelId="{F93EF04B-351C-4B0E-89BE-DE3D41E8AAC2}" type="parTrans" cxnId="{DCF60E3B-E92D-4159-8904-6366A03678E5}">
      <dgm:prSet/>
      <dgm:spPr/>
      <dgm:t>
        <a:bodyPr/>
        <a:lstStyle/>
        <a:p>
          <a:endParaRPr lang="en-IE"/>
        </a:p>
      </dgm:t>
    </dgm:pt>
    <dgm:pt modelId="{97C7371C-D4B6-47A9-A57C-C134692E39EA}" type="sibTrans" cxnId="{DCF60E3B-E92D-4159-8904-6366A03678E5}">
      <dgm:prSet/>
      <dgm:spPr/>
      <dgm:t>
        <a:bodyPr/>
        <a:lstStyle/>
        <a:p>
          <a:endParaRPr lang="en-IE"/>
        </a:p>
      </dgm:t>
    </dgm:pt>
    <dgm:pt modelId="{9E770726-F0CF-4496-A2EE-55CCA6898400}">
      <dgm:prSet phldrT="[Text]"/>
      <dgm:spPr>
        <a:solidFill>
          <a:schemeClr val="tx1"/>
        </a:solidFill>
      </dgm:spPr>
      <dgm:t>
        <a:bodyPr/>
        <a:lstStyle/>
        <a:p>
          <a:r>
            <a:rPr lang="en-IE">
              <a:solidFill>
                <a:schemeClr val="bg1"/>
              </a:solidFill>
            </a:rPr>
            <a:t>Black Belt </a:t>
          </a:r>
        </a:p>
      </dgm:t>
    </dgm:pt>
    <dgm:pt modelId="{024DF7DD-07D2-41E8-8645-9E033ED16775}" type="parTrans" cxnId="{72815ACB-3701-4990-B1A2-1AF421749E43}">
      <dgm:prSet/>
      <dgm:spPr/>
      <dgm:t>
        <a:bodyPr/>
        <a:lstStyle/>
        <a:p>
          <a:endParaRPr lang="en-IE"/>
        </a:p>
      </dgm:t>
    </dgm:pt>
    <dgm:pt modelId="{D01325A0-E481-4857-8353-A0B2D5EF57AC}" type="sibTrans" cxnId="{72815ACB-3701-4990-B1A2-1AF421749E43}">
      <dgm:prSet/>
      <dgm:spPr/>
      <dgm:t>
        <a:bodyPr/>
        <a:lstStyle/>
        <a:p>
          <a:endParaRPr lang="en-IE"/>
        </a:p>
      </dgm:t>
    </dgm:pt>
    <dgm:pt modelId="{06D435FB-D64F-48CB-96C6-832BE7CF56D8}">
      <dgm:prSet phldrT="[Text]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IE" b="0"/>
            <a:t>White Belt </a:t>
          </a:r>
        </a:p>
      </dgm:t>
    </dgm:pt>
    <dgm:pt modelId="{102729F2-6756-42F8-8B34-C66E7768B0A1}" type="parTrans" cxnId="{38D8C409-4193-4B47-A2DB-CF2CDEFD52D2}">
      <dgm:prSet/>
      <dgm:spPr/>
      <dgm:t>
        <a:bodyPr/>
        <a:lstStyle/>
        <a:p>
          <a:endParaRPr lang="en-IE"/>
        </a:p>
      </dgm:t>
    </dgm:pt>
    <dgm:pt modelId="{5C74FFD0-75E0-456F-BF78-0C4BBC9E05A0}" type="sibTrans" cxnId="{38D8C409-4193-4B47-A2DB-CF2CDEFD52D2}">
      <dgm:prSet/>
      <dgm:spPr/>
      <dgm:t>
        <a:bodyPr/>
        <a:lstStyle/>
        <a:p>
          <a:endParaRPr lang="en-IE"/>
        </a:p>
      </dgm:t>
    </dgm:pt>
    <dgm:pt modelId="{9A7C7773-6368-47E5-B8E6-770593EFD107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IE" dirty="0"/>
            <a:t>Green Belt </a:t>
          </a:r>
        </a:p>
      </dgm:t>
    </dgm:pt>
    <dgm:pt modelId="{C6211D9B-BB24-4BC7-B1EE-A21CCB3812A6}" type="parTrans" cxnId="{1D7E8F82-D1A1-4371-8581-2D750E4C60F2}">
      <dgm:prSet/>
      <dgm:spPr/>
      <dgm:t>
        <a:bodyPr/>
        <a:lstStyle/>
        <a:p>
          <a:endParaRPr lang="en-IE"/>
        </a:p>
      </dgm:t>
    </dgm:pt>
    <dgm:pt modelId="{4403AC22-2A4A-4927-A73B-0AB62FD10029}" type="sibTrans" cxnId="{1D7E8F82-D1A1-4371-8581-2D750E4C60F2}">
      <dgm:prSet/>
      <dgm:spPr/>
      <dgm:t>
        <a:bodyPr/>
        <a:lstStyle/>
        <a:p>
          <a:endParaRPr lang="en-IE"/>
        </a:p>
      </dgm:t>
    </dgm:pt>
    <dgm:pt modelId="{C533654F-854B-4A7A-AF20-BCB024EE8D6E}">
      <dgm:prSet phldrT="[Text]"/>
      <dgm:spPr>
        <a:solidFill>
          <a:srgbClr val="FFFF66"/>
        </a:solidFill>
      </dgm:spPr>
      <dgm:t>
        <a:bodyPr/>
        <a:lstStyle/>
        <a:p>
          <a:r>
            <a:rPr lang="en-IE" dirty="0"/>
            <a:t>Yellow Belt </a:t>
          </a:r>
        </a:p>
      </dgm:t>
    </dgm:pt>
    <dgm:pt modelId="{D0D3944B-C442-4E21-9F66-AA9566EF5CC7}" type="parTrans" cxnId="{9186F459-83BD-491C-9669-260358070D94}">
      <dgm:prSet/>
      <dgm:spPr/>
      <dgm:t>
        <a:bodyPr/>
        <a:lstStyle/>
        <a:p>
          <a:endParaRPr lang="en-IE"/>
        </a:p>
      </dgm:t>
    </dgm:pt>
    <dgm:pt modelId="{95844B4D-53E3-41FE-92BE-737DD02F0691}" type="sibTrans" cxnId="{9186F459-83BD-491C-9669-260358070D94}">
      <dgm:prSet/>
      <dgm:spPr/>
      <dgm:t>
        <a:bodyPr/>
        <a:lstStyle/>
        <a:p>
          <a:endParaRPr lang="en-IE"/>
        </a:p>
      </dgm:t>
    </dgm:pt>
    <dgm:pt modelId="{732F4321-764C-420F-8F10-A69D834EC65E}" type="pres">
      <dgm:prSet presAssocID="{985CA035-3B21-4048-88B3-02C4F0278373}" presName="Name0" presStyleCnt="0">
        <dgm:presLayoutVars>
          <dgm:dir/>
          <dgm:animLvl val="lvl"/>
          <dgm:resizeHandles val="exact"/>
        </dgm:presLayoutVars>
      </dgm:prSet>
      <dgm:spPr/>
    </dgm:pt>
    <dgm:pt modelId="{8BA27CCB-37DB-4420-B0A8-0C28E371F790}" type="pres">
      <dgm:prSet presAssocID="{02A8EFF2-C745-498A-B894-72DB082E6203}" presName="Name8" presStyleCnt="0"/>
      <dgm:spPr/>
    </dgm:pt>
    <dgm:pt modelId="{62BE1378-BC22-4065-8979-E024227F8669}" type="pres">
      <dgm:prSet presAssocID="{02A8EFF2-C745-498A-B894-72DB082E6203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F7C8469D-C627-48D1-A4AE-E98DA71FE931}" type="pres">
      <dgm:prSet presAssocID="{02A8EFF2-C745-498A-B894-72DB082E620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ED535815-5213-43DA-B86C-303BA870B869}" type="pres">
      <dgm:prSet presAssocID="{9E770726-F0CF-4496-A2EE-55CCA6898400}" presName="Name8" presStyleCnt="0"/>
      <dgm:spPr/>
    </dgm:pt>
    <dgm:pt modelId="{AEB8F082-4AB9-4488-A786-712C3622C08B}" type="pres">
      <dgm:prSet presAssocID="{9E770726-F0CF-4496-A2EE-55CCA6898400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7033CE99-1E9C-4034-ABBC-820EB648205B}" type="pres">
      <dgm:prSet presAssocID="{9E770726-F0CF-4496-A2EE-55CCA689840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B814952F-E537-4F72-916F-159A24311EB7}" type="pres">
      <dgm:prSet presAssocID="{9A7C7773-6368-47E5-B8E6-770593EFD107}" presName="Name8" presStyleCnt="0"/>
      <dgm:spPr/>
    </dgm:pt>
    <dgm:pt modelId="{76DB2CF9-745E-48EA-90A6-2532DFFF79EF}" type="pres">
      <dgm:prSet presAssocID="{9A7C7773-6368-47E5-B8E6-770593EFD107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444DC99A-ED08-4A4E-8CCB-8B5785B03542}" type="pres">
      <dgm:prSet presAssocID="{9A7C7773-6368-47E5-B8E6-770593EFD10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D6C179E9-39D9-4B29-B2AD-F6E26E221E7F}" type="pres">
      <dgm:prSet presAssocID="{C533654F-854B-4A7A-AF20-BCB024EE8D6E}" presName="Name8" presStyleCnt="0"/>
      <dgm:spPr/>
    </dgm:pt>
    <dgm:pt modelId="{10EEEC6B-CD17-4D15-9A8D-79E51E7BC2EC}" type="pres">
      <dgm:prSet presAssocID="{C533654F-854B-4A7A-AF20-BCB024EE8D6E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B23BA68F-302E-4382-96D8-32AB174B7981}" type="pres">
      <dgm:prSet presAssocID="{C533654F-854B-4A7A-AF20-BCB024EE8D6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B3D82C8C-D18E-44EE-9D4F-DBEE27401E32}" type="pres">
      <dgm:prSet presAssocID="{06D435FB-D64F-48CB-96C6-832BE7CF56D8}" presName="Name8" presStyleCnt="0"/>
      <dgm:spPr/>
    </dgm:pt>
    <dgm:pt modelId="{35E7AA83-9AC5-4071-8E1B-AA5F0F79BDB5}" type="pres">
      <dgm:prSet presAssocID="{06D435FB-D64F-48CB-96C6-832BE7CF56D8}" presName="level" presStyleLbl="node1" presStyleIdx="4" presStyleCnt="5" custLinFactNeighborX="1049" custLinFactNeighborY="13538">
        <dgm:presLayoutVars>
          <dgm:chMax val="1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8B044B4B-A094-4EB1-AA0E-A991B198EDC6}" type="pres">
      <dgm:prSet presAssocID="{06D435FB-D64F-48CB-96C6-832BE7CF56D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15E527ED-871F-4234-BDE2-4E06DB13BA85}" type="presOf" srcId="{02A8EFF2-C745-498A-B894-72DB082E6203}" destId="{F7C8469D-C627-48D1-A4AE-E98DA71FE931}" srcOrd="1" destOrd="0" presId="urn:microsoft.com/office/officeart/2005/8/layout/pyramid1"/>
    <dgm:cxn modelId="{9186F459-83BD-491C-9669-260358070D94}" srcId="{985CA035-3B21-4048-88B3-02C4F0278373}" destId="{C533654F-854B-4A7A-AF20-BCB024EE8D6E}" srcOrd="3" destOrd="0" parTransId="{D0D3944B-C442-4E21-9F66-AA9566EF5CC7}" sibTransId="{95844B4D-53E3-41FE-92BE-737DD02F0691}"/>
    <dgm:cxn modelId="{CF94A342-DF00-4009-8274-9B432EC4BA88}" type="presOf" srcId="{9A7C7773-6368-47E5-B8E6-770593EFD107}" destId="{76DB2CF9-745E-48EA-90A6-2532DFFF79EF}" srcOrd="0" destOrd="0" presId="urn:microsoft.com/office/officeart/2005/8/layout/pyramid1"/>
    <dgm:cxn modelId="{BDEEDF73-3786-407E-AD72-859BEA272563}" type="presOf" srcId="{985CA035-3B21-4048-88B3-02C4F0278373}" destId="{732F4321-764C-420F-8F10-A69D834EC65E}" srcOrd="0" destOrd="0" presId="urn:microsoft.com/office/officeart/2005/8/layout/pyramid1"/>
    <dgm:cxn modelId="{AE83DE4E-F067-41F5-AE64-3B9227A57AD9}" type="presOf" srcId="{02A8EFF2-C745-498A-B894-72DB082E6203}" destId="{62BE1378-BC22-4065-8979-E024227F8669}" srcOrd="0" destOrd="0" presId="urn:microsoft.com/office/officeart/2005/8/layout/pyramid1"/>
    <dgm:cxn modelId="{72815ACB-3701-4990-B1A2-1AF421749E43}" srcId="{985CA035-3B21-4048-88B3-02C4F0278373}" destId="{9E770726-F0CF-4496-A2EE-55CCA6898400}" srcOrd="1" destOrd="0" parTransId="{024DF7DD-07D2-41E8-8645-9E033ED16775}" sibTransId="{D01325A0-E481-4857-8353-A0B2D5EF57AC}"/>
    <dgm:cxn modelId="{FB3E8193-08A3-4673-90A9-F1F2FDCEFC79}" type="presOf" srcId="{9A7C7773-6368-47E5-B8E6-770593EFD107}" destId="{444DC99A-ED08-4A4E-8CCB-8B5785B03542}" srcOrd="1" destOrd="0" presId="urn:microsoft.com/office/officeart/2005/8/layout/pyramid1"/>
    <dgm:cxn modelId="{61AFD082-C97C-4D0D-9C90-79C76FFDE392}" type="presOf" srcId="{C533654F-854B-4A7A-AF20-BCB024EE8D6E}" destId="{B23BA68F-302E-4382-96D8-32AB174B7981}" srcOrd="1" destOrd="0" presId="urn:microsoft.com/office/officeart/2005/8/layout/pyramid1"/>
    <dgm:cxn modelId="{DCF60E3B-E92D-4159-8904-6366A03678E5}" srcId="{985CA035-3B21-4048-88B3-02C4F0278373}" destId="{02A8EFF2-C745-498A-B894-72DB082E6203}" srcOrd="0" destOrd="0" parTransId="{F93EF04B-351C-4B0E-89BE-DE3D41E8AAC2}" sibTransId="{97C7371C-D4B6-47A9-A57C-C134692E39EA}"/>
    <dgm:cxn modelId="{265EDF3B-953F-4D92-BF26-17BEE15C0B13}" type="presOf" srcId="{06D435FB-D64F-48CB-96C6-832BE7CF56D8}" destId="{8B044B4B-A094-4EB1-AA0E-A991B198EDC6}" srcOrd="1" destOrd="0" presId="urn:microsoft.com/office/officeart/2005/8/layout/pyramid1"/>
    <dgm:cxn modelId="{52BF394F-88AC-4071-892D-B8F119DACEB5}" type="presOf" srcId="{C533654F-854B-4A7A-AF20-BCB024EE8D6E}" destId="{10EEEC6B-CD17-4D15-9A8D-79E51E7BC2EC}" srcOrd="0" destOrd="0" presId="urn:microsoft.com/office/officeart/2005/8/layout/pyramid1"/>
    <dgm:cxn modelId="{1D7E8F82-D1A1-4371-8581-2D750E4C60F2}" srcId="{985CA035-3B21-4048-88B3-02C4F0278373}" destId="{9A7C7773-6368-47E5-B8E6-770593EFD107}" srcOrd="2" destOrd="0" parTransId="{C6211D9B-BB24-4BC7-B1EE-A21CCB3812A6}" sibTransId="{4403AC22-2A4A-4927-A73B-0AB62FD10029}"/>
    <dgm:cxn modelId="{B4D85F42-4B28-4468-8134-D3D14DBFD6A0}" type="presOf" srcId="{06D435FB-D64F-48CB-96C6-832BE7CF56D8}" destId="{35E7AA83-9AC5-4071-8E1B-AA5F0F79BDB5}" srcOrd="0" destOrd="0" presId="urn:microsoft.com/office/officeart/2005/8/layout/pyramid1"/>
    <dgm:cxn modelId="{38D8C409-4193-4B47-A2DB-CF2CDEFD52D2}" srcId="{985CA035-3B21-4048-88B3-02C4F0278373}" destId="{06D435FB-D64F-48CB-96C6-832BE7CF56D8}" srcOrd="4" destOrd="0" parTransId="{102729F2-6756-42F8-8B34-C66E7768B0A1}" sibTransId="{5C74FFD0-75E0-456F-BF78-0C4BBC9E05A0}"/>
    <dgm:cxn modelId="{0ABB4DFB-12F9-4FE5-A9BF-43E6FD38DF79}" type="presOf" srcId="{9E770726-F0CF-4496-A2EE-55CCA6898400}" destId="{7033CE99-1E9C-4034-ABBC-820EB648205B}" srcOrd="1" destOrd="0" presId="urn:microsoft.com/office/officeart/2005/8/layout/pyramid1"/>
    <dgm:cxn modelId="{3A2108FE-0448-4C01-A6DA-1ADDC1E021B0}" type="presOf" srcId="{9E770726-F0CF-4496-A2EE-55CCA6898400}" destId="{AEB8F082-4AB9-4488-A786-712C3622C08B}" srcOrd="0" destOrd="0" presId="urn:microsoft.com/office/officeart/2005/8/layout/pyramid1"/>
    <dgm:cxn modelId="{E14E6834-6D23-457B-98ED-51F5B73D1713}" type="presParOf" srcId="{732F4321-764C-420F-8F10-A69D834EC65E}" destId="{8BA27CCB-37DB-4420-B0A8-0C28E371F790}" srcOrd="0" destOrd="0" presId="urn:microsoft.com/office/officeart/2005/8/layout/pyramid1"/>
    <dgm:cxn modelId="{C53D5087-D753-40B4-92F5-3BC735D3C14F}" type="presParOf" srcId="{8BA27CCB-37DB-4420-B0A8-0C28E371F790}" destId="{62BE1378-BC22-4065-8979-E024227F8669}" srcOrd="0" destOrd="0" presId="urn:microsoft.com/office/officeart/2005/8/layout/pyramid1"/>
    <dgm:cxn modelId="{9E887735-CF5F-44BA-8C31-0C97291678BE}" type="presParOf" srcId="{8BA27CCB-37DB-4420-B0A8-0C28E371F790}" destId="{F7C8469D-C627-48D1-A4AE-E98DA71FE931}" srcOrd="1" destOrd="0" presId="urn:microsoft.com/office/officeart/2005/8/layout/pyramid1"/>
    <dgm:cxn modelId="{B98B6E65-FBA6-4D77-8822-6950B2092EA2}" type="presParOf" srcId="{732F4321-764C-420F-8F10-A69D834EC65E}" destId="{ED535815-5213-43DA-B86C-303BA870B869}" srcOrd="1" destOrd="0" presId="urn:microsoft.com/office/officeart/2005/8/layout/pyramid1"/>
    <dgm:cxn modelId="{D8C70CB9-2675-4AF9-9A52-226D9E9D46B6}" type="presParOf" srcId="{ED535815-5213-43DA-B86C-303BA870B869}" destId="{AEB8F082-4AB9-4488-A786-712C3622C08B}" srcOrd="0" destOrd="0" presId="urn:microsoft.com/office/officeart/2005/8/layout/pyramid1"/>
    <dgm:cxn modelId="{D30F86F7-793A-4D34-8D4C-4F180577B019}" type="presParOf" srcId="{ED535815-5213-43DA-B86C-303BA870B869}" destId="{7033CE99-1E9C-4034-ABBC-820EB648205B}" srcOrd="1" destOrd="0" presId="urn:microsoft.com/office/officeart/2005/8/layout/pyramid1"/>
    <dgm:cxn modelId="{77FF4614-9019-4F7B-A995-DB001BC88587}" type="presParOf" srcId="{732F4321-764C-420F-8F10-A69D834EC65E}" destId="{B814952F-E537-4F72-916F-159A24311EB7}" srcOrd="2" destOrd="0" presId="urn:microsoft.com/office/officeart/2005/8/layout/pyramid1"/>
    <dgm:cxn modelId="{A35ED1B0-1D9B-48EA-A3D3-CE69307CA13A}" type="presParOf" srcId="{B814952F-E537-4F72-916F-159A24311EB7}" destId="{76DB2CF9-745E-48EA-90A6-2532DFFF79EF}" srcOrd="0" destOrd="0" presId="urn:microsoft.com/office/officeart/2005/8/layout/pyramid1"/>
    <dgm:cxn modelId="{92818661-58E9-442D-8798-04E3A53191D2}" type="presParOf" srcId="{B814952F-E537-4F72-916F-159A24311EB7}" destId="{444DC99A-ED08-4A4E-8CCB-8B5785B03542}" srcOrd="1" destOrd="0" presId="urn:microsoft.com/office/officeart/2005/8/layout/pyramid1"/>
    <dgm:cxn modelId="{DF116348-0849-40BA-A609-1691935A8814}" type="presParOf" srcId="{732F4321-764C-420F-8F10-A69D834EC65E}" destId="{D6C179E9-39D9-4B29-B2AD-F6E26E221E7F}" srcOrd="3" destOrd="0" presId="urn:microsoft.com/office/officeart/2005/8/layout/pyramid1"/>
    <dgm:cxn modelId="{6DE38C6A-BF24-4635-95F9-691259EECF82}" type="presParOf" srcId="{D6C179E9-39D9-4B29-B2AD-F6E26E221E7F}" destId="{10EEEC6B-CD17-4D15-9A8D-79E51E7BC2EC}" srcOrd="0" destOrd="0" presId="urn:microsoft.com/office/officeart/2005/8/layout/pyramid1"/>
    <dgm:cxn modelId="{20E64537-D8E7-445D-B7AA-E7E1476F16AC}" type="presParOf" srcId="{D6C179E9-39D9-4B29-B2AD-F6E26E221E7F}" destId="{B23BA68F-302E-4382-96D8-32AB174B7981}" srcOrd="1" destOrd="0" presId="urn:microsoft.com/office/officeart/2005/8/layout/pyramid1"/>
    <dgm:cxn modelId="{71DEEF7E-37E9-4C70-8865-49D69BEE8741}" type="presParOf" srcId="{732F4321-764C-420F-8F10-A69D834EC65E}" destId="{B3D82C8C-D18E-44EE-9D4F-DBEE27401E32}" srcOrd="4" destOrd="0" presId="urn:microsoft.com/office/officeart/2005/8/layout/pyramid1"/>
    <dgm:cxn modelId="{7DD484EF-BB6C-49CA-B7C7-58D8C13023E7}" type="presParOf" srcId="{B3D82C8C-D18E-44EE-9D4F-DBEE27401E32}" destId="{35E7AA83-9AC5-4071-8E1B-AA5F0F79BDB5}" srcOrd="0" destOrd="0" presId="urn:microsoft.com/office/officeart/2005/8/layout/pyramid1"/>
    <dgm:cxn modelId="{15E4945B-EF27-49E4-B674-90818C4328B5}" type="presParOf" srcId="{B3D82C8C-D18E-44EE-9D4F-DBEE27401E32}" destId="{8B044B4B-A094-4EB1-AA0E-A991B198EDC6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7DF424-0071-4968-95CE-97B6EB75745B}">
      <dsp:nvSpPr>
        <dsp:cNvPr id="0" name=""/>
        <dsp:cNvSpPr/>
      </dsp:nvSpPr>
      <dsp:spPr>
        <a:xfrm>
          <a:off x="2524511" y="2581745"/>
          <a:ext cx="1663777" cy="166377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Manager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Problem Solver</a:t>
          </a:r>
          <a:endParaRPr lang="en-IE" sz="2400" kern="1200" dirty="0"/>
        </a:p>
      </dsp:txBody>
      <dsp:txXfrm>
        <a:off x="2768166" y="2825400"/>
        <a:ext cx="1176467" cy="1176467"/>
      </dsp:txXfrm>
    </dsp:sp>
    <dsp:sp modelId="{E6E51D6A-280D-4E36-A245-44846BF9952A}">
      <dsp:nvSpPr>
        <dsp:cNvPr id="0" name=""/>
        <dsp:cNvSpPr/>
      </dsp:nvSpPr>
      <dsp:spPr>
        <a:xfrm rot="10160949">
          <a:off x="860408" y="4183961"/>
          <a:ext cx="1870238" cy="474176"/>
        </a:xfrm>
        <a:prstGeom prst="lef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894EF3-A12A-4BD5-88C4-D2E0855EDF95}">
      <dsp:nvSpPr>
        <dsp:cNvPr id="0" name=""/>
        <dsp:cNvSpPr/>
      </dsp:nvSpPr>
      <dsp:spPr>
        <a:xfrm>
          <a:off x="11528" y="3467311"/>
          <a:ext cx="1164644" cy="93171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What do we do with the backlog of paperwork? </a:t>
          </a:r>
          <a:endParaRPr lang="en-IE" sz="1400" kern="1200" dirty="0"/>
        </a:p>
      </dsp:txBody>
      <dsp:txXfrm>
        <a:off x="38817" y="3494600"/>
        <a:ext cx="1110066" cy="877137"/>
      </dsp:txXfrm>
    </dsp:sp>
    <dsp:sp modelId="{B956D17E-021F-4245-9614-0BFBF448204B}">
      <dsp:nvSpPr>
        <dsp:cNvPr id="0" name=""/>
        <dsp:cNvSpPr/>
      </dsp:nvSpPr>
      <dsp:spPr>
        <a:xfrm rot="11953944">
          <a:off x="85251" y="4183961"/>
          <a:ext cx="1869924" cy="474176"/>
        </a:xfrm>
        <a:prstGeom prst="lef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91C843-AF6B-4E24-BC61-2641757F6998}">
      <dsp:nvSpPr>
        <dsp:cNvPr id="0" name=""/>
        <dsp:cNvSpPr/>
      </dsp:nvSpPr>
      <dsp:spPr>
        <a:xfrm>
          <a:off x="120294" y="2021948"/>
          <a:ext cx="1164644" cy="93171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Can you correct an order docket?</a:t>
          </a:r>
          <a:endParaRPr lang="en-IE" sz="1400" kern="1200" dirty="0"/>
        </a:p>
      </dsp:txBody>
      <dsp:txXfrm>
        <a:off x="147583" y="2049237"/>
        <a:ext cx="1110066" cy="877137"/>
      </dsp:txXfrm>
    </dsp:sp>
    <dsp:sp modelId="{E5860367-F195-4B99-A807-0F6BB457B34E}">
      <dsp:nvSpPr>
        <dsp:cNvPr id="0" name=""/>
        <dsp:cNvSpPr/>
      </dsp:nvSpPr>
      <dsp:spPr>
        <a:xfrm rot="13940337">
          <a:off x="-879711" y="4183961"/>
          <a:ext cx="1759422" cy="474176"/>
        </a:xfrm>
        <a:prstGeom prst="lef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E3D9FF-D4D5-4069-B96D-1C8EE9DC31E4}">
      <dsp:nvSpPr>
        <dsp:cNvPr id="0" name=""/>
        <dsp:cNvSpPr/>
      </dsp:nvSpPr>
      <dsp:spPr>
        <a:xfrm>
          <a:off x="1128249" y="815329"/>
          <a:ext cx="1164644" cy="93171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Can you fix the photocopier?</a:t>
          </a:r>
          <a:endParaRPr lang="en-IE" sz="1400" kern="1200" dirty="0"/>
        </a:p>
      </dsp:txBody>
      <dsp:txXfrm>
        <a:off x="1155538" y="842618"/>
        <a:ext cx="1110066" cy="877137"/>
      </dsp:txXfrm>
    </dsp:sp>
    <dsp:sp modelId="{B5031D45-B6F2-4E77-BB81-A8ECA797BD83}">
      <dsp:nvSpPr>
        <dsp:cNvPr id="0" name=""/>
        <dsp:cNvSpPr/>
      </dsp:nvSpPr>
      <dsp:spPr>
        <a:xfrm rot="16097385">
          <a:off x="2356318" y="2816051"/>
          <a:ext cx="1845953" cy="474176"/>
        </a:xfrm>
        <a:prstGeom prst="lef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AEE3E2-527A-4485-BB77-81B3394DEA66}">
      <dsp:nvSpPr>
        <dsp:cNvPr id="0" name=""/>
        <dsp:cNvSpPr/>
      </dsp:nvSpPr>
      <dsp:spPr>
        <a:xfrm>
          <a:off x="2690950" y="163738"/>
          <a:ext cx="1164644" cy="93171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Can</a:t>
          </a:r>
          <a:r>
            <a:rPr lang="en-US" sz="1400" kern="1200" baseline="0" dirty="0"/>
            <a:t> you get me the correct equipment?</a:t>
          </a:r>
          <a:endParaRPr lang="en-IE" sz="1400" kern="1200" dirty="0"/>
        </a:p>
      </dsp:txBody>
      <dsp:txXfrm>
        <a:off x="2718239" y="191027"/>
        <a:ext cx="1110066" cy="877137"/>
      </dsp:txXfrm>
    </dsp:sp>
    <dsp:sp modelId="{74B2F3FB-2BFB-4D85-A485-AEA9932D09DC}">
      <dsp:nvSpPr>
        <dsp:cNvPr id="0" name=""/>
        <dsp:cNvSpPr/>
      </dsp:nvSpPr>
      <dsp:spPr>
        <a:xfrm rot="18390528">
          <a:off x="3519953" y="3056774"/>
          <a:ext cx="1876945" cy="474176"/>
        </a:xfrm>
        <a:prstGeom prst="lef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3F6187-B101-4DDD-B6BD-3F5D06DA4C2D}">
      <dsp:nvSpPr>
        <dsp:cNvPr id="0" name=""/>
        <dsp:cNvSpPr/>
      </dsp:nvSpPr>
      <dsp:spPr>
        <a:xfrm>
          <a:off x="4450680" y="682705"/>
          <a:ext cx="1164644" cy="93171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Can you take some work off me as I don’t have time?</a:t>
          </a:r>
          <a:endParaRPr lang="en-IE" sz="1400" kern="1200" dirty="0"/>
        </a:p>
      </dsp:txBody>
      <dsp:txXfrm>
        <a:off x="4477969" y="709994"/>
        <a:ext cx="1110066" cy="877137"/>
      </dsp:txXfrm>
    </dsp:sp>
    <dsp:sp modelId="{B758858F-6158-48C3-88AB-FAFC28E94318}">
      <dsp:nvSpPr>
        <dsp:cNvPr id="0" name=""/>
        <dsp:cNvSpPr/>
      </dsp:nvSpPr>
      <dsp:spPr>
        <a:xfrm rot="20378726">
          <a:off x="4161756" y="3942436"/>
          <a:ext cx="1729216" cy="474176"/>
        </a:xfrm>
        <a:prstGeom prst="lef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EA7208-5EC4-46D5-8E8C-35D64849229F}">
      <dsp:nvSpPr>
        <dsp:cNvPr id="0" name=""/>
        <dsp:cNvSpPr/>
      </dsp:nvSpPr>
      <dsp:spPr>
        <a:xfrm>
          <a:off x="5269620" y="2021943"/>
          <a:ext cx="1164644" cy="93171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What do we do with delivery errors?</a:t>
          </a:r>
          <a:endParaRPr lang="en-IE" sz="1400" kern="1200" dirty="0"/>
        </a:p>
      </dsp:txBody>
      <dsp:txXfrm>
        <a:off x="5296909" y="2049232"/>
        <a:ext cx="1110066" cy="877137"/>
      </dsp:txXfrm>
    </dsp:sp>
    <dsp:sp modelId="{32C82452-D1BE-403D-B64C-5FA454A3B0CB}">
      <dsp:nvSpPr>
        <dsp:cNvPr id="0" name=""/>
        <dsp:cNvSpPr/>
      </dsp:nvSpPr>
      <dsp:spPr>
        <a:xfrm rot="662784">
          <a:off x="4246779" y="4183961"/>
          <a:ext cx="1884855" cy="474176"/>
        </a:xfrm>
        <a:prstGeom prst="lef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983015-DF07-4251-B5B1-CF9D476B7D63}">
      <dsp:nvSpPr>
        <dsp:cNvPr id="0" name=""/>
        <dsp:cNvSpPr/>
      </dsp:nvSpPr>
      <dsp:spPr>
        <a:xfrm>
          <a:off x="5548155" y="3489334"/>
          <a:ext cx="1164644" cy="93171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I can’t find the necessary documents?</a:t>
          </a:r>
          <a:endParaRPr lang="en-IE" sz="1400" kern="1200" dirty="0"/>
        </a:p>
      </dsp:txBody>
      <dsp:txXfrm>
        <a:off x="5575444" y="3516623"/>
        <a:ext cx="1110066" cy="8771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BE1378-BC22-4065-8979-E024227F8669}">
      <dsp:nvSpPr>
        <dsp:cNvPr id="0" name=""/>
        <dsp:cNvSpPr/>
      </dsp:nvSpPr>
      <dsp:spPr>
        <a:xfrm>
          <a:off x="1452880" y="0"/>
          <a:ext cx="726440" cy="703579"/>
        </a:xfrm>
        <a:prstGeom prst="trapezoid">
          <a:avLst>
            <a:gd name="adj" fmla="val 51625"/>
          </a:avLst>
        </a:prstGeom>
        <a:solidFill>
          <a:schemeClr val="tx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1400" kern="1200" dirty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400" kern="1200" dirty="0" err="1">
              <a:solidFill>
                <a:schemeClr val="bg1"/>
              </a:solidFill>
            </a:rPr>
            <a:t>MBB</a:t>
          </a:r>
          <a:endParaRPr lang="en-IE" sz="1400" kern="1200" dirty="0">
            <a:solidFill>
              <a:schemeClr val="bg1"/>
            </a:solidFill>
          </a:endParaRPr>
        </a:p>
      </dsp:txBody>
      <dsp:txXfrm>
        <a:off x="1452880" y="0"/>
        <a:ext cx="726440" cy="703579"/>
      </dsp:txXfrm>
    </dsp:sp>
    <dsp:sp modelId="{AEB8F082-4AB9-4488-A786-712C3622C08B}">
      <dsp:nvSpPr>
        <dsp:cNvPr id="0" name=""/>
        <dsp:cNvSpPr/>
      </dsp:nvSpPr>
      <dsp:spPr>
        <a:xfrm>
          <a:off x="1089660" y="703579"/>
          <a:ext cx="1452880" cy="703579"/>
        </a:xfrm>
        <a:prstGeom prst="trapezoid">
          <a:avLst>
            <a:gd name="adj" fmla="val 51625"/>
          </a:avLst>
        </a:prstGeom>
        <a:solidFill>
          <a:schemeClr val="tx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300" kern="1200">
              <a:solidFill>
                <a:schemeClr val="bg1"/>
              </a:solidFill>
            </a:rPr>
            <a:t>Black Belt </a:t>
          </a:r>
        </a:p>
      </dsp:txBody>
      <dsp:txXfrm>
        <a:off x="1343913" y="703579"/>
        <a:ext cx="944372" cy="703579"/>
      </dsp:txXfrm>
    </dsp:sp>
    <dsp:sp modelId="{76DB2CF9-745E-48EA-90A6-2532DFFF79EF}">
      <dsp:nvSpPr>
        <dsp:cNvPr id="0" name=""/>
        <dsp:cNvSpPr/>
      </dsp:nvSpPr>
      <dsp:spPr>
        <a:xfrm>
          <a:off x="726440" y="1407159"/>
          <a:ext cx="2179320" cy="703579"/>
        </a:xfrm>
        <a:prstGeom prst="trapezoid">
          <a:avLst>
            <a:gd name="adj" fmla="val 51625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300" kern="1200" dirty="0"/>
            <a:t>Green Belt </a:t>
          </a:r>
        </a:p>
      </dsp:txBody>
      <dsp:txXfrm>
        <a:off x="1107821" y="1407159"/>
        <a:ext cx="1416558" cy="703579"/>
      </dsp:txXfrm>
    </dsp:sp>
    <dsp:sp modelId="{10EEEC6B-CD17-4D15-9A8D-79E51E7BC2EC}">
      <dsp:nvSpPr>
        <dsp:cNvPr id="0" name=""/>
        <dsp:cNvSpPr/>
      </dsp:nvSpPr>
      <dsp:spPr>
        <a:xfrm>
          <a:off x="363220" y="2110739"/>
          <a:ext cx="2905760" cy="703579"/>
        </a:xfrm>
        <a:prstGeom prst="trapezoid">
          <a:avLst>
            <a:gd name="adj" fmla="val 51625"/>
          </a:avLst>
        </a:prstGeom>
        <a:solidFill>
          <a:srgbClr val="FFFF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300" kern="1200" dirty="0"/>
            <a:t>Yellow Belt </a:t>
          </a:r>
        </a:p>
      </dsp:txBody>
      <dsp:txXfrm>
        <a:off x="871727" y="2110739"/>
        <a:ext cx="1888744" cy="703579"/>
      </dsp:txXfrm>
    </dsp:sp>
    <dsp:sp modelId="{35E7AA83-9AC5-4071-8E1B-AA5F0F79BDB5}">
      <dsp:nvSpPr>
        <dsp:cNvPr id="0" name=""/>
        <dsp:cNvSpPr/>
      </dsp:nvSpPr>
      <dsp:spPr>
        <a:xfrm>
          <a:off x="0" y="2814319"/>
          <a:ext cx="3632199" cy="703579"/>
        </a:xfrm>
        <a:prstGeom prst="trapezoid">
          <a:avLst>
            <a:gd name="adj" fmla="val 51625"/>
          </a:avLst>
        </a:prstGeom>
        <a:solidFill>
          <a:schemeClr val="bg1">
            <a:lumMod val="9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300" b="0" kern="1200"/>
            <a:t>White Belt </a:t>
          </a:r>
        </a:p>
      </dsp:txBody>
      <dsp:txXfrm>
        <a:off x="635634" y="2814319"/>
        <a:ext cx="2360930" cy="7035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5C520284-F7C9-4643-8D40-65F0F02EC9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DCB19E5-06A4-40A0-8C8A-F6ED498C1FE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7FD1C5-D262-4173-9E88-67E63534BC63}" type="datetimeFigureOut">
              <a:rPr lang="en-IE" smtClean="0"/>
              <a:t>23/05/2019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5912DC3-85A7-4694-ABE4-89CAB906770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6ED1E1B-3F89-4A90-A5A1-5EAEBF1B0E0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183A1B-FE0D-4D7B-8249-974B4C6B1B3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417483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CAB319-4833-4B57-8F97-E4F4285129BE}" type="datetimeFigureOut">
              <a:rPr lang="en-IE" smtClean="0"/>
              <a:t>23/05/2019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06CAA7-0EAB-4D8F-87BD-0BC72A9E4A1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87639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06CAA7-0EAB-4D8F-87BD-0BC72A9E4A12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90504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06CAA7-0EAB-4D8F-87BD-0BC72A9E4A12}" type="slidenum">
              <a:rPr lang="en-IE" smtClean="0"/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59786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>
                <a:solidFill>
                  <a:srgbClr val="002060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002060"/>
                </a:solidFill>
                <a:latin typeface="Book Antiqua" panose="020406020503050303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DE20B-F4BE-2344-9B3F-D5B755140CD9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4853E-911A-ED48-A86E-B70DAE191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558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>
              <a:defRPr sz="3200">
                <a:solidFill>
                  <a:srgbClr val="002060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002060"/>
                </a:solidFill>
                <a:latin typeface="Book Antiqua" panose="02040602050305030304" pitchFamily="18" charset="0"/>
              </a:defRPr>
            </a:lvl1pPr>
            <a:lvl2pPr>
              <a:defRPr>
                <a:solidFill>
                  <a:srgbClr val="002060"/>
                </a:solidFill>
                <a:latin typeface="Book Antiqua" panose="02040602050305030304" pitchFamily="18" charset="0"/>
              </a:defRPr>
            </a:lvl2pPr>
            <a:lvl3pPr>
              <a:defRPr>
                <a:solidFill>
                  <a:srgbClr val="002060"/>
                </a:solidFill>
                <a:latin typeface="Book Antiqua" panose="02040602050305030304" pitchFamily="18" charset="0"/>
              </a:defRPr>
            </a:lvl3pPr>
            <a:lvl4pPr>
              <a:defRPr>
                <a:solidFill>
                  <a:srgbClr val="002060"/>
                </a:solidFill>
                <a:latin typeface="Book Antiqua" panose="02040602050305030304" pitchFamily="18" charset="0"/>
              </a:defRPr>
            </a:lvl4pPr>
            <a:lvl5pPr>
              <a:defRPr>
                <a:solidFill>
                  <a:srgbClr val="002060"/>
                </a:solidFill>
                <a:latin typeface="Book Antiqua" panose="02040602050305030304" pitchFamily="18" charset="0"/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  <a:p>
            <a:pPr lvl="2"/>
            <a:r>
              <a:rPr lang="ga-IE" dirty="0"/>
              <a:t>Third level</a:t>
            </a:r>
          </a:p>
          <a:p>
            <a:pPr lvl="3"/>
            <a:r>
              <a:rPr lang="ga-IE" dirty="0"/>
              <a:t>Fourth level</a:t>
            </a:r>
          </a:p>
          <a:p>
            <a:pPr lvl="4"/>
            <a:r>
              <a:rPr lang="ga-IE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DE20B-F4BE-2344-9B3F-D5B755140CD9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4853E-911A-ED48-A86E-B70DAE191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211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>
            <a:lvl1pPr>
              <a:defRPr>
                <a:solidFill>
                  <a:srgbClr val="002060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>
            <a:lvl1pPr>
              <a:defRPr>
                <a:solidFill>
                  <a:srgbClr val="002060"/>
                </a:solidFill>
                <a:latin typeface="Book Antiqua" panose="02040602050305030304" pitchFamily="18" charset="0"/>
              </a:defRPr>
            </a:lvl1pPr>
            <a:lvl2pPr>
              <a:defRPr>
                <a:solidFill>
                  <a:srgbClr val="002060"/>
                </a:solidFill>
                <a:latin typeface="Book Antiqua" panose="02040602050305030304" pitchFamily="18" charset="0"/>
              </a:defRPr>
            </a:lvl2pPr>
            <a:lvl3pPr>
              <a:defRPr>
                <a:solidFill>
                  <a:srgbClr val="002060"/>
                </a:solidFill>
                <a:latin typeface="Book Antiqua" panose="02040602050305030304" pitchFamily="18" charset="0"/>
              </a:defRPr>
            </a:lvl3pPr>
            <a:lvl4pPr>
              <a:defRPr>
                <a:solidFill>
                  <a:srgbClr val="002060"/>
                </a:solidFill>
                <a:latin typeface="Book Antiqua" panose="02040602050305030304" pitchFamily="18" charset="0"/>
              </a:defRPr>
            </a:lvl4pPr>
            <a:lvl5pPr>
              <a:defRPr>
                <a:solidFill>
                  <a:srgbClr val="002060"/>
                </a:solidFill>
                <a:latin typeface="Book Antiqua" panose="02040602050305030304" pitchFamily="18" charset="0"/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  <a:p>
            <a:pPr lvl="2"/>
            <a:r>
              <a:rPr lang="ga-IE" dirty="0"/>
              <a:t>Third level</a:t>
            </a:r>
          </a:p>
          <a:p>
            <a:pPr lvl="3"/>
            <a:r>
              <a:rPr lang="ga-IE" dirty="0"/>
              <a:t>Fourth level</a:t>
            </a:r>
          </a:p>
          <a:p>
            <a:pPr lvl="4"/>
            <a:r>
              <a:rPr lang="ga-IE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DE20B-F4BE-2344-9B3F-D5B755140CD9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4853E-911A-ED48-A86E-B70DAE191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443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0261"/>
            <a:ext cx="8229600" cy="857250"/>
          </a:xfrm>
        </p:spPr>
        <p:txBody>
          <a:bodyPr>
            <a:normAutofit/>
          </a:bodyPr>
          <a:lstStyle>
            <a:lvl1pPr algn="r">
              <a:defRPr sz="3200">
                <a:solidFill>
                  <a:srgbClr val="002060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  <a:latin typeface="Book Antiqua" panose="02040602050305030304" pitchFamily="18" charset="0"/>
              </a:defRPr>
            </a:lvl1pPr>
            <a:lvl2pPr>
              <a:defRPr>
                <a:solidFill>
                  <a:srgbClr val="002060"/>
                </a:solidFill>
                <a:latin typeface="Book Antiqua" panose="02040602050305030304" pitchFamily="18" charset="0"/>
              </a:defRPr>
            </a:lvl2pPr>
            <a:lvl3pPr>
              <a:defRPr>
                <a:solidFill>
                  <a:srgbClr val="002060"/>
                </a:solidFill>
                <a:latin typeface="Book Antiqua" panose="02040602050305030304" pitchFamily="18" charset="0"/>
              </a:defRPr>
            </a:lvl3pPr>
            <a:lvl4pPr>
              <a:defRPr>
                <a:solidFill>
                  <a:srgbClr val="002060"/>
                </a:solidFill>
                <a:latin typeface="Book Antiqua" panose="02040602050305030304" pitchFamily="18" charset="0"/>
              </a:defRPr>
            </a:lvl4pPr>
            <a:lvl5pPr>
              <a:defRPr>
                <a:solidFill>
                  <a:srgbClr val="002060"/>
                </a:solidFill>
                <a:latin typeface="Book Antiqua" panose="02040602050305030304" pitchFamily="18" charset="0"/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  <a:p>
            <a:pPr lvl="2"/>
            <a:r>
              <a:rPr lang="ga-IE" dirty="0"/>
              <a:t>Third level</a:t>
            </a:r>
          </a:p>
          <a:p>
            <a:pPr lvl="3"/>
            <a:r>
              <a:rPr lang="ga-IE" dirty="0"/>
              <a:t>Fourth level</a:t>
            </a:r>
          </a:p>
          <a:p>
            <a:pPr lvl="4"/>
            <a:r>
              <a:rPr lang="ga-IE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DE20B-F4BE-2344-9B3F-D5B755140CD9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4853E-911A-ED48-A86E-B70DAE191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816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>
            <a:noAutofit/>
          </a:bodyPr>
          <a:lstStyle>
            <a:lvl1pPr algn="l">
              <a:defRPr sz="3200" b="1" cap="all">
                <a:solidFill>
                  <a:srgbClr val="002060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2060"/>
                </a:solidFill>
                <a:latin typeface="Book Antiqua" panose="02040602050305030304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DE20B-F4BE-2344-9B3F-D5B755140CD9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4853E-911A-ED48-A86E-B70DAE191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921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>
              <a:defRPr sz="3200">
                <a:solidFill>
                  <a:srgbClr val="002060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  <a:latin typeface="Book Antiqua" panose="02040602050305030304" pitchFamily="18" charset="0"/>
              </a:defRPr>
            </a:lvl1pPr>
            <a:lvl2pPr>
              <a:defRPr sz="2400">
                <a:solidFill>
                  <a:srgbClr val="002060"/>
                </a:solidFill>
                <a:latin typeface="Book Antiqua" panose="02040602050305030304" pitchFamily="18" charset="0"/>
              </a:defRPr>
            </a:lvl2pPr>
            <a:lvl3pPr>
              <a:defRPr sz="2000">
                <a:solidFill>
                  <a:srgbClr val="002060"/>
                </a:solidFill>
                <a:latin typeface="Book Antiqua" panose="02040602050305030304" pitchFamily="18" charset="0"/>
              </a:defRPr>
            </a:lvl3pPr>
            <a:lvl4pPr>
              <a:defRPr sz="1800">
                <a:solidFill>
                  <a:srgbClr val="002060"/>
                </a:solidFill>
                <a:latin typeface="Book Antiqua" panose="02040602050305030304" pitchFamily="18" charset="0"/>
              </a:defRPr>
            </a:lvl4pPr>
            <a:lvl5pPr>
              <a:defRPr sz="1800">
                <a:solidFill>
                  <a:srgbClr val="002060"/>
                </a:solidFill>
                <a:latin typeface="Book Antiqua" panose="02040602050305030304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  <a:p>
            <a:pPr lvl="2"/>
            <a:r>
              <a:rPr lang="ga-IE" dirty="0"/>
              <a:t>Third level</a:t>
            </a:r>
          </a:p>
          <a:p>
            <a:pPr lvl="3"/>
            <a:r>
              <a:rPr lang="ga-IE" dirty="0"/>
              <a:t>Fourth level</a:t>
            </a:r>
          </a:p>
          <a:p>
            <a:pPr lvl="4"/>
            <a:r>
              <a:rPr lang="ga-IE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  <a:latin typeface="Book Antiqua" panose="02040602050305030304" pitchFamily="18" charset="0"/>
              </a:defRPr>
            </a:lvl1pPr>
            <a:lvl2pPr>
              <a:defRPr sz="2400">
                <a:solidFill>
                  <a:srgbClr val="002060"/>
                </a:solidFill>
                <a:latin typeface="Book Antiqua" panose="02040602050305030304" pitchFamily="18" charset="0"/>
              </a:defRPr>
            </a:lvl2pPr>
            <a:lvl3pPr>
              <a:defRPr sz="2000">
                <a:solidFill>
                  <a:srgbClr val="002060"/>
                </a:solidFill>
                <a:latin typeface="Book Antiqua" panose="02040602050305030304" pitchFamily="18" charset="0"/>
              </a:defRPr>
            </a:lvl3pPr>
            <a:lvl4pPr>
              <a:defRPr sz="1800">
                <a:solidFill>
                  <a:srgbClr val="002060"/>
                </a:solidFill>
                <a:latin typeface="Book Antiqua" panose="02040602050305030304" pitchFamily="18" charset="0"/>
              </a:defRPr>
            </a:lvl4pPr>
            <a:lvl5pPr>
              <a:defRPr sz="1800">
                <a:solidFill>
                  <a:srgbClr val="002060"/>
                </a:solidFill>
                <a:latin typeface="Book Antiqua" panose="02040602050305030304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  <a:p>
            <a:pPr lvl="2"/>
            <a:r>
              <a:rPr lang="ga-IE" dirty="0"/>
              <a:t>Third level</a:t>
            </a:r>
          </a:p>
          <a:p>
            <a:pPr lvl="3"/>
            <a:r>
              <a:rPr lang="ga-IE" dirty="0"/>
              <a:t>Fourth level</a:t>
            </a:r>
          </a:p>
          <a:p>
            <a:pPr lvl="4"/>
            <a:r>
              <a:rPr lang="ga-IE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DE20B-F4BE-2344-9B3F-D5B755140CD9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4853E-911A-ED48-A86E-B70DAE191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196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3200">
                <a:solidFill>
                  <a:srgbClr val="002060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002060"/>
                </a:solidFill>
                <a:latin typeface="Book Antiqua" panose="0204060205030503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  <a:latin typeface="Book Antiqua" panose="02040602050305030304" pitchFamily="18" charset="0"/>
              </a:defRPr>
            </a:lvl1pPr>
            <a:lvl2pPr>
              <a:defRPr sz="2000">
                <a:solidFill>
                  <a:srgbClr val="002060"/>
                </a:solidFill>
                <a:latin typeface="Book Antiqua" panose="02040602050305030304" pitchFamily="18" charset="0"/>
              </a:defRPr>
            </a:lvl2pPr>
            <a:lvl3pPr>
              <a:defRPr sz="1800">
                <a:solidFill>
                  <a:srgbClr val="002060"/>
                </a:solidFill>
                <a:latin typeface="Book Antiqua" panose="02040602050305030304" pitchFamily="18" charset="0"/>
              </a:defRPr>
            </a:lvl3pPr>
            <a:lvl4pPr>
              <a:defRPr sz="1600">
                <a:solidFill>
                  <a:srgbClr val="002060"/>
                </a:solidFill>
                <a:latin typeface="Book Antiqua" panose="02040602050305030304" pitchFamily="18" charset="0"/>
              </a:defRPr>
            </a:lvl4pPr>
            <a:lvl5pPr>
              <a:defRPr sz="1600">
                <a:solidFill>
                  <a:srgbClr val="002060"/>
                </a:solidFill>
                <a:latin typeface="Book Antiqua" panose="02040602050305030304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  <a:p>
            <a:pPr lvl="2"/>
            <a:r>
              <a:rPr lang="ga-IE" dirty="0"/>
              <a:t>Third level</a:t>
            </a:r>
          </a:p>
          <a:p>
            <a:pPr lvl="3"/>
            <a:r>
              <a:rPr lang="ga-IE" dirty="0"/>
              <a:t>Fourth level</a:t>
            </a:r>
          </a:p>
          <a:p>
            <a:pPr lvl="4"/>
            <a:r>
              <a:rPr lang="ga-IE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002060"/>
                </a:solidFill>
                <a:latin typeface="Book Antiqua" panose="0204060205030503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  <a:latin typeface="Book Antiqua" panose="02040602050305030304" pitchFamily="18" charset="0"/>
              </a:defRPr>
            </a:lvl1pPr>
            <a:lvl2pPr>
              <a:defRPr sz="2000">
                <a:solidFill>
                  <a:srgbClr val="002060"/>
                </a:solidFill>
                <a:latin typeface="Book Antiqua" panose="02040602050305030304" pitchFamily="18" charset="0"/>
              </a:defRPr>
            </a:lvl2pPr>
            <a:lvl3pPr>
              <a:defRPr sz="1800">
                <a:solidFill>
                  <a:srgbClr val="002060"/>
                </a:solidFill>
                <a:latin typeface="Book Antiqua" panose="02040602050305030304" pitchFamily="18" charset="0"/>
              </a:defRPr>
            </a:lvl3pPr>
            <a:lvl4pPr>
              <a:defRPr sz="1600">
                <a:solidFill>
                  <a:srgbClr val="002060"/>
                </a:solidFill>
                <a:latin typeface="Book Antiqua" panose="02040602050305030304" pitchFamily="18" charset="0"/>
              </a:defRPr>
            </a:lvl4pPr>
            <a:lvl5pPr>
              <a:defRPr sz="1600">
                <a:solidFill>
                  <a:srgbClr val="002060"/>
                </a:solidFill>
                <a:latin typeface="Book Antiqua" panose="02040602050305030304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  <a:p>
            <a:pPr lvl="2"/>
            <a:r>
              <a:rPr lang="ga-IE" dirty="0"/>
              <a:t>Third level</a:t>
            </a:r>
          </a:p>
          <a:p>
            <a:pPr lvl="3"/>
            <a:r>
              <a:rPr lang="ga-IE" dirty="0"/>
              <a:t>Fourth level</a:t>
            </a:r>
          </a:p>
          <a:p>
            <a:pPr lvl="4"/>
            <a:r>
              <a:rPr lang="ga-IE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DE20B-F4BE-2344-9B3F-D5B755140CD9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4853E-911A-ED48-A86E-B70DAE191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800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>
              <a:defRPr sz="3200">
                <a:solidFill>
                  <a:srgbClr val="002060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DE20B-F4BE-2344-9B3F-D5B755140CD9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4853E-911A-ED48-A86E-B70DAE191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981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DE20B-F4BE-2344-9B3F-D5B755140CD9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4853E-911A-ED48-A86E-B70DAE191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384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>
                <a:solidFill>
                  <a:srgbClr val="002060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>
                <a:solidFill>
                  <a:srgbClr val="002060"/>
                </a:solidFill>
                <a:latin typeface="Book Antiqua" panose="02040602050305030304" pitchFamily="18" charset="0"/>
              </a:defRPr>
            </a:lvl1pPr>
            <a:lvl2pPr>
              <a:defRPr sz="2800">
                <a:solidFill>
                  <a:srgbClr val="002060"/>
                </a:solidFill>
                <a:latin typeface="Book Antiqua" panose="02040602050305030304" pitchFamily="18" charset="0"/>
              </a:defRPr>
            </a:lvl2pPr>
            <a:lvl3pPr>
              <a:defRPr sz="2400">
                <a:solidFill>
                  <a:srgbClr val="002060"/>
                </a:solidFill>
                <a:latin typeface="Book Antiqua" panose="02040602050305030304" pitchFamily="18" charset="0"/>
              </a:defRPr>
            </a:lvl3pPr>
            <a:lvl4pPr>
              <a:defRPr sz="2000">
                <a:solidFill>
                  <a:srgbClr val="002060"/>
                </a:solidFill>
                <a:latin typeface="Book Antiqua" panose="02040602050305030304" pitchFamily="18" charset="0"/>
              </a:defRPr>
            </a:lvl4pPr>
            <a:lvl5pPr>
              <a:defRPr sz="2000">
                <a:solidFill>
                  <a:srgbClr val="002060"/>
                </a:solidFill>
                <a:latin typeface="Book Antiqua" panose="02040602050305030304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  <a:p>
            <a:pPr lvl="2"/>
            <a:r>
              <a:rPr lang="ga-IE" dirty="0"/>
              <a:t>Third level</a:t>
            </a:r>
          </a:p>
          <a:p>
            <a:pPr lvl="3"/>
            <a:r>
              <a:rPr lang="ga-IE" dirty="0"/>
              <a:t>Fourth level</a:t>
            </a:r>
          </a:p>
          <a:p>
            <a:pPr lvl="4"/>
            <a:r>
              <a:rPr lang="ga-IE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>
                <a:solidFill>
                  <a:srgbClr val="002060"/>
                </a:solidFill>
                <a:latin typeface="Book Antiqua" panose="020406020503050303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DE20B-F4BE-2344-9B3F-D5B755140CD9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4853E-911A-ED48-A86E-B70DAE191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815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>
                <a:solidFill>
                  <a:srgbClr val="002060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>
                <a:solidFill>
                  <a:srgbClr val="002060"/>
                </a:solidFill>
                <a:latin typeface="Book Antiqua" panose="020406020503050303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DE20B-F4BE-2344-9B3F-D5B755140CD9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4853E-911A-ED48-A86E-B70DAE191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754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DE20B-F4BE-2344-9B3F-D5B755140CD9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4853E-911A-ED48-A86E-B70DAE1919DE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Airplane watermark.png"/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0" y="-1"/>
            <a:ext cx="8293472" cy="514350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225" y="156884"/>
            <a:ext cx="1429161" cy="36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856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-HaRh-4h8gI&amp;t=241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6.gif"/><Relationship Id="rId18" Type="http://schemas.openxmlformats.org/officeDocument/2006/relationships/image" Target="../media/image31.png"/><Relationship Id="rId26" Type="http://schemas.openxmlformats.org/officeDocument/2006/relationships/image" Target="../media/image39.tiff"/><Relationship Id="rId39" Type="http://schemas.openxmlformats.org/officeDocument/2006/relationships/image" Target="../media/image52.tiff"/><Relationship Id="rId21" Type="http://schemas.openxmlformats.org/officeDocument/2006/relationships/image" Target="../media/image34.jpeg"/><Relationship Id="rId34" Type="http://schemas.openxmlformats.org/officeDocument/2006/relationships/image" Target="../media/image47.tiff"/><Relationship Id="rId42" Type="http://schemas.openxmlformats.org/officeDocument/2006/relationships/image" Target="../media/image55.tiff"/><Relationship Id="rId47" Type="http://schemas.openxmlformats.org/officeDocument/2006/relationships/image" Target="../media/image60.tiff"/><Relationship Id="rId50" Type="http://schemas.openxmlformats.org/officeDocument/2006/relationships/image" Target="../media/image63.tiff"/><Relationship Id="rId55" Type="http://schemas.openxmlformats.org/officeDocument/2006/relationships/image" Target="../media/image68.tiff"/><Relationship Id="rId63" Type="http://schemas.openxmlformats.org/officeDocument/2006/relationships/image" Target="../media/image76.tiff"/><Relationship Id="rId68" Type="http://schemas.openxmlformats.org/officeDocument/2006/relationships/image" Target="../media/image81.tiff"/><Relationship Id="rId76" Type="http://schemas.openxmlformats.org/officeDocument/2006/relationships/image" Target="../media/image89.tiff"/><Relationship Id="rId84" Type="http://schemas.openxmlformats.org/officeDocument/2006/relationships/image" Target="../media/image97.tiff"/><Relationship Id="rId89" Type="http://schemas.openxmlformats.org/officeDocument/2006/relationships/image" Target="../media/image102.png"/><Relationship Id="rId7" Type="http://schemas.openxmlformats.org/officeDocument/2006/relationships/image" Target="../media/image20.jpeg"/><Relationship Id="rId71" Type="http://schemas.openxmlformats.org/officeDocument/2006/relationships/image" Target="../media/image84.tiff"/><Relationship Id="rId2" Type="http://schemas.openxmlformats.org/officeDocument/2006/relationships/image" Target="../media/image15.tiff"/><Relationship Id="rId16" Type="http://schemas.openxmlformats.org/officeDocument/2006/relationships/image" Target="../media/image29.jpeg"/><Relationship Id="rId29" Type="http://schemas.openxmlformats.org/officeDocument/2006/relationships/image" Target="../media/image42.tiff"/><Relationship Id="rId11" Type="http://schemas.openxmlformats.org/officeDocument/2006/relationships/image" Target="../media/image24.png"/><Relationship Id="rId24" Type="http://schemas.openxmlformats.org/officeDocument/2006/relationships/image" Target="../media/image37.png"/><Relationship Id="rId32" Type="http://schemas.openxmlformats.org/officeDocument/2006/relationships/image" Target="../media/image45.tiff"/><Relationship Id="rId37" Type="http://schemas.openxmlformats.org/officeDocument/2006/relationships/image" Target="../media/image50.tiff"/><Relationship Id="rId40" Type="http://schemas.openxmlformats.org/officeDocument/2006/relationships/image" Target="../media/image53.tiff"/><Relationship Id="rId45" Type="http://schemas.openxmlformats.org/officeDocument/2006/relationships/image" Target="../media/image58.tiff"/><Relationship Id="rId53" Type="http://schemas.openxmlformats.org/officeDocument/2006/relationships/image" Target="../media/image66.tiff"/><Relationship Id="rId58" Type="http://schemas.openxmlformats.org/officeDocument/2006/relationships/image" Target="../media/image71.tiff"/><Relationship Id="rId66" Type="http://schemas.openxmlformats.org/officeDocument/2006/relationships/image" Target="../media/image79.tiff"/><Relationship Id="rId74" Type="http://schemas.openxmlformats.org/officeDocument/2006/relationships/image" Target="../media/image87.tiff"/><Relationship Id="rId79" Type="http://schemas.openxmlformats.org/officeDocument/2006/relationships/image" Target="../media/image92.tiff"/><Relationship Id="rId87" Type="http://schemas.openxmlformats.org/officeDocument/2006/relationships/image" Target="../media/image100.jpeg"/><Relationship Id="rId5" Type="http://schemas.openxmlformats.org/officeDocument/2006/relationships/image" Target="../media/image18.tiff"/><Relationship Id="rId61" Type="http://schemas.openxmlformats.org/officeDocument/2006/relationships/image" Target="../media/image74.tiff"/><Relationship Id="rId82" Type="http://schemas.openxmlformats.org/officeDocument/2006/relationships/image" Target="../media/image95.tiff"/><Relationship Id="rId90" Type="http://schemas.openxmlformats.org/officeDocument/2006/relationships/image" Target="../media/image103.png"/><Relationship Id="rId19" Type="http://schemas.openxmlformats.org/officeDocument/2006/relationships/image" Target="../media/image32.jpeg"/><Relationship Id="rId4" Type="http://schemas.openxmlformats.org/officeDocument/2006/relationships/image" Target="../media/image17.tiff"/><Relationship Id="rId9" Type="http://schemas.openxmlformats.org/officeDocument/2006/relationships/image" Target="../media/image22.png"/><Relationship Id="rId14" Type="http://schemas.openxmlformats.org/officeDocument/2006/relationships/image" Target="../media/image27.png"/><Relationship Id="rId22" Type="http://schemas.openxmlformats.org/officeDocument/2006/relationships/image" Target="../media/image35.jpeg"/><Relationship Id="rId27" Type="http://schemas.openxmlformats.org/officeDocument/2006/relationships/image" Target="../media/image40.tiff"/><Relationship Id="rId30" Type="http://schemas.openxmlformats.org/officeDocument/2006/relationships/image" Target="../media/image43.png"/><Relationship Id="rId35" Type="http://schemas.openxmlformats.org/officeDocument/2006/relationships/image" Target="../media/image48.tiff"/><Relationship Id="rId43" Type="http://schemas.openxmlformats.org/officeDocument/2006/relationships/image" Target="../media/image56.tiff"/><Relationship Id="rId48" Type="http://schemas.openxmlformats.org/officeDocument/2006/relationships/image" Target="../media/image61.tiff"/><Relationship Id="rId56" Type="http://schemas.openxmlformats.org/officeDocument/2006/relationships/image" Target="../media/image69.tiff"/><Relationship Id="rId64" Type="http://schemas.openxmlformats.org/officeDocument/2006/relationships/image" Target="../media/image77.tiff"/><Relationship Id="rId69" Type="http://schemas.openxmlformats.org/officeDocument/2006/relationships/image" Target="../media/image82.tiff"/><Relationship Id="rId77" Type="http://schemas.openxmlformats.org/officeDocument/2006/relationships/image" Target="../media/image90.tiff"/><Relationship Id="rId8" Type="http://schemas.openxmlformats.org/officeDocument/2006/relationships/image" Target="../media/image21.gif"/><Relationship Id="rId51" Type="http://schemas.openxmlformats.org/officeDocument/2006/relationships/image" Target="../media/image64.tiff"/><Relationship Id="rId72" Type="http://schemas.openxmlformats.org/officeDocument/2006/relationships/image" Target="../media/image85.tiff"/><Relationship Id="rId80" Type="http://schemas.openxmlformats.org/officeDocument/2006/relationships/image" Target="../media/image93.tiff"/><Relationship Id="rId85" Type="http://schemas.openxmlformats.org/officeDocument/2006/relationships/image" Target="../media/image98.tiff"/><Relationship Id="rId3" Type="http://schemas.openxmlformats.org/officeDocument/2006/relationships/image" Target="../media/image16.tiff"/><Relationship Id="rId12" Type="http://schemas.openxmlformats.org/officeDocument/2006/relationships/image" Target="../media/image25.gif"/><Relationship Id="rId17" Type="http://schemas.openxmlformats.org/officeDocument/2006/relationships/image" Target="../media/image30.jpeg"/><Relationship Id="rId25" Type="http://schemas.openxmlformats.org/officeDocument/2006/relationships/image" Target="../media/image38.png"/><Relationship Id="rId33" Type="http://schemas.openxmlformats.org/officeDocument/2006/relationships/image" Target="../media/image46.tiff"/><Relationship Id="rId38" Type="http://schemas.openxmlformats.org/officeDocument/2006/relationships/image" Target="../media/image51.tiff"/><Relationship Id="rId46" Type="http://schemas.openxmlformats.org/officeDocument/2006/relationships/image" Target="../media/image59.tiff"/><Relationship Id="rId59" Type="http://schemas.openxmlformats.org/officeDocument/2006/relationships/image" Target="../media/image72.tiff"/><Relationship Id="rId67" Type="http://schemas.openxmlformats.org/officeDocument/2006/relationships/image" Target="../media/image80.tiff"/><Relationship Id="rId20" Type="http://schemas.openxmlformats.org/officeDocument/2006/relationships/image" Target="../media/image33.jpeg"/><Relationship Id="rId41" Type="http://schemas.openxmlformats.org/officeDocument/2006/relationships/image" Target="../media/image54.tiff"/><Relationship Id="rId54" Type="http://schemas.openxmlformats.org/officeDocument/2006/relationships/image" Target="../media/image67.tiff"/><Relationship Id="rId62" Type="http://schemas.openxmlformats.org/officeDocument/2006/relationships/image" Target="../media/image75.tiff"/><Relationship Id="rId70" Type="http://schemas.openxmlformats.org/officeDocument/2006/relationships/image" Target="../media/image83.tiff"/><Relationship Id="rId75" Type="http://schemas.openxmlformats.org/officeDocument/2006/relationships/image" Target="../media/image88.tiff"/><Relationship Id="rId83" Type="http://schemas.openxmlformats.org/officeDocument/2006/relationships/image" Target="../media/image96.tiff"/><Relationship Id="rId88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tiff"/><Relationship Id="rId15" Type="http://schemas.openxmlformats.org/officeDocument/2006/relationships/image" Target="../media/image28.jpeg"/><Relationship Id="rId23" Type="http://schemas.openxmlformats.org/officeDocument/2006/relationships/image" Target="../media/image36.png"/><Relationship Id="rId28" Type="http://schemas.openxmlformats.org/officeDocument/2006/relationships/image" Target="../media/image41.tiff"/><Relationship Id="rId36" Type="http://schemas.openxmlformats.org/officeDocument/2006/relationships/image" Target="../media/image49.tiff"/><Relationship Id="rId49" Type="http://schemas.openxmlformats.org/officeDocument/2006/relationships/image" Target="../media/image62.tiff"/><Relationship Id="rId57" Type="http://schemas.openxmlformats.org/officeDocument/2006/relationships/image" Target="../media/image70.jpeg"/><Relationship Id="rId10" Type="http://schemas.openxmlformats.org/officeDocument/2006/relationships/image" Target="../media/image23.png"/><Relationship Id="rId31" Type="http://schemas.openxmlformats.org/officeDocument/2006/relationships/image" Target="../media/image44.tiff"/><Relationship Id="rId44" Type="http://schemas.openxmlformats.org/officeDocument/2006/relationships/image" Target="../media/image57.tiff"/><Relationship Id="rId52" Type="http://schemas.openxmlformats.org/officeDocument/2006/relationships/image" Target="../media/image65.tiff"/><Relationship Id="rId60" Type="http://schemas.openxmlformats.org/officeDocument/2006/relationships/image" Target="../media/image73.tiff"/><Relationship Id="rId65" Type="http://schemas.openxmlformats.org/officeDocument/2006/relationships/image" Target="../media/image78.tiff"/><Relationship Id="rId73" Type="http://schemas.openxmlformats.org/officeDocument/2006/relationships/image" Target="../media/image86.tiff"/><Relationship Id="rId78" Type="http://schemas.openxmlformats.org/officeDocument/2006/relationships/image" Target="../media/image91.tiff"/><Relationship Id="rId81" Type="http://schemas.openxmlformats.org/officeDocument/2006/relationships/image" Target="../media/image94.tiff"/><Relationship Id="rId86" Type="http://schemas.openxmlformats.org/officeDocument/2006/relationships/image" Target="../media/image9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mAwcMNxGq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0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E43715-F692-474D-AC5E-8B2974C9C0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219198"/>
            <a:ext cx="7772400" cy="1169829"/>
          </a:xfrm>
        </p:spPr>
        <p:txBody>
          <a:bodyPr>
            <a:normAutofit fontScale="90000"/>
          </a:bodyPr>
          <a:lstStyle/>
          <a:p>
            <a:r>
              <a:rPr lang="en-US" dirty="0"/>
              <a:t>Introduction to Lean and Lean Training  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endParaRPr lang="en-I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5FB9E45-D6B9-409B-9CD4-491FC1C3F3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2557" y="2861153"/>
            <a:ext cx="6400800" cy="1314450"/>
          </a:xfrm>
        </p:spPr>
        <p:txBody>
          <a:bodyPr/>
          <a:lstStyle/>
          <a:p>
            <a:pPr defTabSz="342900">
              <a:buClrTx/>
            </a:pPr>
            <a:r>
              <a:rPr lang="en-IE" sz="2400" dirty="0"/>
              <a:t>Vincent Leonard, Director</a:t>
            </a:r>
          </a:p>
          <a:p>
            <a:pPr defTabSz="342900">
              <a:buClrTx/>
            </a:pPr>
            <a:r>
              <a:rPr lang="en-IE" sz="2400" dirty="0"/>
              <a:t>21</a:t>
            </a:r>
            <a:r>
              <a:rPr lang="en-IE" sz="2400" baseline="30000" dirty="0"/>
              <a:t>st</a:t>
            </a:r>
            <a:r>
              <a:rPr lang="en-IE" sz="2400" dirty="0"/>
              <a:t> May 2019</a:t>
            </a:r>
          </a:p>
          <a:p>
            <a:endParaRPr lang="en-IE" dirty="0"/>
          </a:p>
        </p:txBody>
      </p:sp>
      <p:pic>
        <p:nvPicPr>
          <p:cNvPr id="1026" name="Picture 2" descr="Image result for galway executive skillnet">
            <a:extLst>
              <a:ext uri="{FF2B5EF4-FFF2-40B4-BE49-F238E27FC236}">
                <a16:creationId xmlns:a16="http://schemas.microsoft.com/office/drawing/2014/main" xmlns="" id="{A4E26B56-F5AD-49E6-95B6-16BC3F689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4025" y="4009745"/>
            <a:ext cx="1501831" cy="1028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958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EBA20D-7856-48B6-87D3-7709AC4E2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Lean 101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3C060F95-A54A-447D-9539-6FB4DDEDE5BC}"/>
              </a:ext>
            </a:extLst>
          </p:cNvPr>
          <p:cNvGrpSpPr/>
          <p:nvPr/>
        </p:nvGrpSpPr>
        <p:grpSpPr>
          <a:xfrm>
            <a:off x="330575" y="1440611"/>
            <a:ext cx="8482850" cy="3234906"/>
            <a:chOff x="466969" y="2316192"/>
            <a:chExt cx="8482850" cy="3234906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F1CC8739-A9CB-4774-BD9B-163F5F33AAC1}"/>
                </a:ext>
              </a:extLst>
            </p:cNvPr>
            <p:cNvSpPr/>
            <p:nvPr/>
          </p:nvSpPr>
          <p:spPr>
            <a:xfrm>
              <a:off x="466969" y="2600195"/>
              <a:ext cx="2657605" cy="2657605"/>
            </a:xfrm>
            <a:prstGeom prst="ellipse">
              <a:avLst/>
            </a:prstGeom>
            <a:solidFill>
              <a:schemeClr val="bg1"/>
            </a:solidFill>
            <a:ln w="152400">
              <a:solidFill>
                <a:srgbClr val="0032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5B3E6C2D-0F5B-4BA4-9C5F-0F5D18F4FFF8}"/>
                </a:ext>
              </a:extLst>
            </p:cNvPr>
            <p:cNvSpPr txBox="1"/>
            <p:nvPr/>
          </p:nvSpPr>
          <p:spPr>
            <a:xfrm>
              <a:off x="958843" y="3513499"/>
              <a:ext cx="167385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E" sz="4800" b="1" dirty="0">
                  <a:solidFill>
                    <a:srgbClr val="003274"/>
                  </a:solidFill>
                  <a:latin typeface="Trebuchet MS" pitchFamily="34" charset="0"/>
                </a:rPr>
                <a:t>LEAN</a:t>
              </a:r>
              <a:endParaRPr lang="en-IE" sz="4000" b="1" dirty="0">
                <a:solidFill>
                  <a:srgbClr val="003274"/>
                </a:solidFill>
                <a:latin typeface="Trebuchet MS" pitchFamily="34" charset="0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BF64372D-55CD-471A-A0DD-DE45479376C7}"/>
                </a:ext>
              </a:extLst>
            </p:cNvPr>
            <p:cNvGrpSpPr/>
            <p:nvPr/>
          </p:nvGrpSpPr>
          <p:grpSpPr>
            <a:xfrm>
              <a:off x="1843979" y="2316192"/>
              <a:ext cx="6536498" cy="741872"/>
              <a:chOff x="1693103" y="1899808"/>
              <a:chExt cx="6536498" cy="741872"/>
            </a:xfrm>
          </p:grpSpPr>
          <p:sp>
            <p:nvSpPr>
              <p:cNvPr id="21" name="Rounded Rectangle 6">
                <a:extLst>
                  <a:ext uri="{FF2B5EF4-FFF2-40B4-BE49-F238E27FC236}">
                    <a16:creationId xmlns:a16="http://schemas.microsoft.com/office/drawing/2014/main" xmlns="" id="{CAD43AB3-1A48-4C3E-B1C2-F72B0BC91FBF}"/>
                  </a:ext>
                </a:extLst>
              </p:cNvPr>
              <p:cNvSpPr/>
              <p:nvPr/>
            </p:nvSpPr>
            <p:spPr>
              <a:xfrm>
                <a:off x="2525863" y="1899808"/>
                <a:ext cx="2449902" cy="741872"/>
              </a:xfrm>
              <a:prstGeom prst="roundRect">
                <a:avLst/>
              </a:prstGeom>
              <a:solidFill>
                <a:srgbClr val="97BE0D"/>
              </a:solidFill>
              <a:ln>
                <a:solidFill>
                  <a:srgbClr val="00327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E" sz="2400" b="1" dirty="0">
                    <a:solidFill>
                      <a:schemeClr val="bg1"/>
                    </a:solidFill>
                    <a:latin typeface="Trebuchet MS" pitchFamily="34" charset="0"/>
                  </a:rPr>
                  <a:t>CUSTOMER</a:t>
                </a: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xmlns="" id="{9FB5A1A0-7657-4930-A9B7-B4118B72BB72}"/>
                  </a:ext>
                </a:extLst>
              </p:cNvPr>
              <p:cNvSpPr/>
              <p:nvPr/>
            </p:nvSpPr>
            <p:spPr>
              <a:xfrm>
                <a:off x="1693103" y="1968151"/>
                <a:ext cx="655608" cy="586596"/>
              </a:xfrm>
              <a:prstGeom prst="ellipse">
                <a:avLst/>
              </a:prstGeom>
              <a:solidFill>
                <a:srgbClr val="97BE0D"/>
              </a:solidFill>
              <a:ln w="76200">
                <a:solidFill>
                  <a:srgbClr val="00327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dirty="0"/>
              </a:p>
            </p:txBody>
          </p:sp>
          <p:sp>
            <p:nvSpPr>
              <p:cNvPr id="23" name="Rounded Rectangle 8">
                <a:extLst>
                  <a:ext uri="{FF2B5EF4-FFF2-40B4-BE49-F238E27FC236}">
                    <a16:creationId xmlns:a16="http://schemas.microsoft.com/office/drawing/2014/main" xmlns="" id="{F6AF274C-902D-4A8F-BE33-C6509E370E3A}"/>
                  </a:ext>
                </a:extLst>
              </p:cNvPr>
              <p:cNvSpPr/>
              <p:nvPr/>
            </p:nvSpPr>
            <p:spPr>
              <a:xfrm>
                <a:off x="5359880" y="1982831"/>
                <a:ext cx="2869721" cy="557235"/>
              </a:xfrm>
              <a:prstGeom prst="roundRect">
                <a:avLst/>
              </a:prstGeom>
              <a:solidFill>
                <a:srgbClr val="003274"/>
              </a:solidFill>
              <a:ln>
                <a:solidFill>
                  <a:srgbClr val="97BE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E" sz="1400" dirty="0">
                    <a:latin typeface="Trebuchet MS" pitchFamily="34" charset="0"/>
                  </a:rPr>
                  <a:t>The person who pays for the product or service</a:t>
                </a: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xmlns="" id="{FFEB6C05-FD0B-4F65-B04D-2AA44C03ED36}"/>
                  </a:ext>
                </a:extLst>
              </p:cNvPr>
              <p:cNvSpPr/>
              <p:nvPr/>
            </p:nvSpPr>
            <p:spPr>
              <a:xfrm>
                <a:off x="5073684" y="2081730"/>
                <a:ext cx="359436" cy="359436"/>
              </a:xfrm>
              <a:prstGeom prst="ellipse">
                <a:avLst/>
              </a:prstGeom>
              <a:solidFill>
                <a:srgbClr val="97BE0D"/>
              </a:solidFill>
              <a:ln w="76200">
                <a:solidFill>
                  <a:srgbClr val="003274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dirty="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998073CF-1598-474F-9037-4CAD7D353E14}"/>
                </a:ext>
              </a:extLst>
            </p:cNvPr>
            <p:cNvGrpSpPr/>
            <p:nvPr/>
          </p:nvGrpSpPr>
          <p:grpSpPr>
            <a:xfrm>
              <a:off x="1843979" y="4809226"/>
              <a:ext cx="6657269" cy="741872"/>
              <a:chOff x="1693103" y="4392842"/>
              <a:chExt cx="6657269" cy="741872"/>
            </a:xfrm>
          </p:grpSpPr>
          <p:sp>
            <p:nvSpPr>
              <p:cNvPr id="17" name="Rounded Rectangle 11">
                <a:extLst>
                  <a:ext uri="{FF2B5EF4-FFF2-40B4-BE49-F238E27FC236}">
                    <a16:creationId xmlns:a16="http://schemas.microsoft.com/office/drawing/2014/main" xmlns="" id="{1D8242D1-3514-4049-873E-F6ADC09D67D0}"/>
                  </a:ext>
                </a:extLst>
              </p:cNvPr>
              <p:cNvSpPr/>
              <p:nvPr/>
            </p:nvSpPr>
            <p:spPr>
              <a:xfrm>
                <a:off x="2481823" y="4392842"/>
                <a:ext cx="2449902" cy="741872"/>
              </a:xfrm>
              <a:prstGeom prst="roundRect">
                <a:avLst/>
              </a:prstGeom>
              <a:solidFill>
                <a:srgbClr val="97BE0D"/>
              </a:solidFill>
              <a:ln>
                <a:solidFill>
                  <a:srgbClr val="00327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E" sz="2400" b="1" dirty="0">
                    <a:solidFill>
                      <a:schemeClr val="bg1"/>
                    </a:solidFill>
                    <a:latin typeface="Trebuchet MS" pitchFamily="34" charset="0"/>
                  </a:rPr>
                  <a:t>WASTE</a:t>
                </a: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xmlns="" id="{D06E9979-3814-4AA5-9D41-530D9BCC8709}"/>
                  </a:ext>
                </a:extLst>
              </p:cNvPr>
              <p:cNvSpPr/>
              <p:nvPr/>
            </p:nvSpPr>
            <p:spPr>
              <a:xfrm>
                <a:off x="1693103" y="4470480"/>
                <a:ext cx="655608" cy="586596"/>
              </a:xfrm>
              <a:prstGeom prst="ellipse">
                <a:avLst/>
              </a:prstGeom>
              <a:solidFill>
                <a:srgbClr val="97BE0D"/>
              </a:solidFill>
              <a:ln w="76200">
                <a:solidFill>
                  <a:srgbClr val="00327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dirty="0"/>
              </a:p>
            </p:txBody>
          </p:sp>
          <p:sp>
            <p:nvSpPr>
              <p:cNvPr id="19" name="Rounded Rectangle 13">
                <a:extLst>
                  <a:ext uri="{FF2B5EF4-FFF2-40B4-BE49-F238E27FC236}">
                    <a16:creationId xmlns:a16="http://schemas.microsoft.com/office/drawing/2014/main" xmlns="" id="{7574737F-145C-4CE5-9EBC-049132841D43}"/>
                  </a:ext>
                </a:extLst>
              </p:cNvPr>
              <p:cNvSpPr/>
              <p:nvPr/>
            </p:nvSpPr>
            <p:spPr>
              <a:xfrm>
                <a:off x="5359880" y="4485161"/>
                <a:ext cx="2990492" cy="557235"/>
              </a:xfrm>
              <a:prstGeom prst="roundRect">
                <a:avLst/>
              </a:prstGeom>
              <a:solidFill>
                <a:srgbClr val="003274"/>
              </a:solidFill>
              <a:ln>
                <a:solidFill>
                  <a:srgbClr val="97BE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E" sz="1400" dirty="0">
                    <a:latin typeface="Trebuchet MS" pitchFamily="34" charset="0"/>
                  </a:rPr>
                  <a:t>Tasks &amp; activities that do not add value</a:t>
                </a: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xmlns="" id="{8A1E9BA7-5119-4DFD-AD22-C16A08A27182}"/>
                  </a:ext>
                </a:extLst>
              </p:cNvPr>
              <p:cNvSpPr/>
              <p:nvPr/>
            </p:nvSpPr>
            <p:spPr>
              <a:xfrm>
                <a:off x="5073684" y="4584060"/>
                <a:ext cx="359436" cy="359436"/>
              </a:xfrm>
              <a:prstGeom prst="ellipse">
                <a:avLst/>
              </a:prstGeom>
              <a:solidFill>
                <a:srgbClr val="97BE0D"/>
              </a:solidFill>
              <a:ln w="76200">
                <a:solidFill>
                  <a:srgbClr val="003274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dirty="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D318C708-D82C-4749-817B-F74FC4E354CC}"/>
                </a:ext>
              </a:extLst>
            </p:cNvPr>
            <p:cNvGrpSpPr/>
            <p:nvPr/>
          </p:nvGrpSpPr>
          <p:grpSpPr>
            <a:xfrm>
              <a:off x="2796770" y="3118641"/>
              <a:ext cx="6153049" cy="1590361"/>
              <a:chOff x="2645894" y="2702257"/>
              <a:chExt cx="6153049" cy="1590361"/>
            </a:xfrm>
          </p:grpSpPr>
          <p:sp>
            <p:nvSpPr>
              <p:cNvPr id="9" name="Rounded Rectangle 16">
                <a:extLst>
                  <a:ext uri="{FF2B5EF4-FFF2-40B4-BE49-F238E27FC236}">
                    <a16:creationId xmlns:a16="http://schemas.microsoft.com/office/drawing/2014/main" xmlns="" id="{FDC784F0-D02A-458C-BA91-D584AE936170}"/>
                  </a:ext>
                </a:extLst>
              </p:cNvPr>
              <p:cNvSpPr/>
              <p:nvPr/>
            </p:nvSpPr>
            <p:spPr>
              <a:xfrm>
                <a:off x="6308784" y="3268270"/>
                <a:ext cx="2490159" cy="458335"/>
              </a:xfrm>
              <a:prstGeom prst="roundRect">
                <a:avLst/>
              </a:prstGeom>
              <a:solidFill>
                <a:srgbClr val="003274"/>
              </a:solidFill>
              <a:ln>
                <a:solidFill>
                  <a:srgbClr val="97BE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E" sz="1400" dirty="0">
                    <a:latin typeface="Trebuchet MS" pitchFamily="34" charset="0"/>
                  </a:rPr>
                  <a:t>Was the product improved?</a:t>
                </a:r>
              </a:p>
            </p:txBody>
          </p:sp>
          <p:sp>
            <p:nvSpPr>
              <p:cNvPr id="10" name="Rounded Rectangle 17">
                <a:extLst>
                  <a:ext uri="{FF2B5EF4-FFF2-40B4-BE49-F238E27FC236}">
                    <a16:creationId xmlns:a16="http://schemas.microsoft.com/office/drawing/2014/main" xmlns="" id="{76EE50C3-02FB-4C7E-BCD9-DE61AC53E02C}"/>
                  </a:ext>
                </a:extLst>
              </p:cNvPr>
              <p:cNvSpPr/>
              <p:nvPr/>
            </p:nvSpPr>
            <p:spPr>
              <a:xfrm>
                <a:off x="3378970" y="3141677"/>
                <a:ext cx="2449902" cy="741872"/>
              </a:xfrm>
              <a:prstGeom prst="roundRect">
                <a:avLst/>
              </a:prstGeom>
              <a:solidFill>
                <a:srgbClr val="97BE0D"/>
              </a:solidFill>
              <a:ln>
                <a:solidFill>
                  <a:srgbClr val="00327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E" sz="2400" b="1" dirty="0">
                    <a:solidFill>
                      <a:schemeClr val="bg1"/>
                    </a:solidFill>
                    <a:latin typeface="Trebuchet MS" pitchFamily="34" charset="0"/>
                  </a:rPr>
                  <a:t>VALUE</a:t>
                </a: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xmlns="" id="{8D637F16-2ABD-481E-B946-F5F28B3E8379}"/>
                  </a:ext>
                </a:extLst>
              </p:cNvPr>
              <p:cNvSpPr/>
              <p:nvPr/>
            </p:nvSpPr>
            <p:spPr>
              <a:xfrm>
                <a:off x="6003898" y="3332895"/>
                <a:ext cx="359436" cy="359436"/>
              </a:xfrm>
              <a:prstGeom prst="ellipse">
                <a:avLst/>
              </a:prstGeom>
              <a:solidFill>
                <a:srgbClr val="97BE0D"/>
              </a:solidFill>
              <a:ln w="76200">
                <a:solidFill>
                  <a:srgbClr val="003274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dirty="0"/>
              </a:p>
            </p:txBody>
          </p:sp>
          <p:sp>
            <p:nvSpPr>
              <p:cNvPr id="12" name="Rounded Rectangle 19">
                <a:extLst>
                  <a:ext uri="{FF2B5EF4-FFF2-40B4-BE49-F238E27FC236}">
                    <a16:creationId xmlns:a16="http://schemas.microsoft.com/office/drawing/2014/main" xmlns="" id="{40B3E3A7-7BF2-4D61-ABE2-42369C01A103}"/>
                  </a:ext>
                </a:extLst>
              </p:cNvPr>
              <p:cNvSpPr/>
              <p:nvPr/>
            </p:nvSpPr>
            <p:spPr>
              <a:xfrm>
                <a:off x="6308784" y="2702257"/>
                <a:ext cx="2490159" cy="458335"/>
              </a:xfrm>
              <a:prstGeom prst="roundRect">
                <a:avLst/>
              </a:prstGeom>
              <a:solidFill>
                <a:srgbClr val="003274"/>
              </a:solidFill>
              <a:ln>
                <a:solidFill>
                  <a:srgbClr val="97BE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E" sz="1400" dirty="0">
                    <a:latin typeface="Trebuchet MS" pitchFamily="34" charset="0"/>
                  </a:rPr>
                  <a:t>Would the customer pay?</a:t>
                </a:r>
              </a:p>
            </p:txBody>
          </p:sp>
          <p:sp>
            <p:nvSpPr>
              <p:cNvPr id="13" name="Rounded Rectangle 20">
                <a:extLst>
                  <a:ext uri="{FF2B5EF4-FFF2-40B4-BE49-F238E27FC236}">
                    <a16:creationId xmlns:a16="http://schemas.microsoft.com/office/drawing/2014/main" xmlns="" id="{07A1F42C-6DD4-466A-BA47-C599BE34099C}"/>
                  </a:ext>
                </a:extLst>
              </p:cNvPr>
              <p:cNvSpPr/>
              <p:nvPr/>
            </p:nvSpPr>
            <p:spPr>
              <a:xfrm>
                <a:off x="6308784" y="3834283"/>
                <a:ext cx="2490159" cy="458335"/>
              </a:xfrm>
              <a:prstGeom prst="roundRect">
                <a:avLst/>
              </a:prstGeom>
              <a:solidFill>
                <a:srgbClr val="003274"/>
              </a:solidFill>
              <a:ln>
                <a:solidFill>
                  <a:srgbClr val="97BE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E" sz="1400" dirty="0">
                    <a:latin typeface="Trebuchet MS" pitchFamily="34" charset="0"/>
                  </a:rPr>
                  <a:t>Right-First-Time?</a:t>
                </a: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xmlns="" id="{24266D2F-EA2D-4CCB-B538-0426249E2057}"/>
                  </a:ext>
                </a:extLst>
              </p:cNvPr>
              <p:cNvSpPr/>
              <p:nvPr/>
            </p:nvSpPr>
            <p:spPr>
              <a:xfrm>
                <a:off x="6003898" y="2782241"/>
                <a:ext cx="359436" cy="359436"/>
              </a:xfrm>
              <a:prstGeom prst="ellipse">
                <a:avLst/>
              </a:prstGeom>
              <a:solidFill>
                <a:srgbClr val="97BE0D"/>
              </a:solidFill>
              <a:ln w="76200">
                <a:solidFill>
                  <a:srgbClr val="003274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dirty="0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xmlns="" id="{41CE2FD9-D36F-4580-AFDF-0C1517576FA1}"/>
                  </a:ext>
                </a:extLst>
              </p:cNvPr>
              <p:cNvSpPr/>
              <p:nvPr/>
            </p:nvSpPr>
            <p:spPr>
              <a:xfrm>
                <a:off x="6025378" y="3918272"/>
                <a:ext cx="359436" cy="359436"/>
              </a:xfrm>
              <a:prstGeom prst="ellipse">
                <a:avLst/>
              </a:prstGeom>
              <a:solidFill>
                <a:srgbClr val="97BE0D"/>
              </a:solidFill>
              <a:ln w="76200">
                <a:solidFill>
                  <a:srgbClr val="003274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dirty="0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xmlns="" id="{071C48C1-765A-4DAC-A972-E3247E56F6D1}"/>
                  </a:ext>
                </a:extLst>
              </p:cNvPr>
              <p:cNvSpPr/>
              <p:nvPr/>
            </p:nvSpPr>
            <p:spPr>
              <a:xfrm>
                <a:off x="2645894" y="3219315"/>
                <a:ext cx="655608" cy="586596"/>
              </a:xfrm>
              <a:prstGeom prst="ellipse">
                <a:avLst/>
              </a:prstGeom>
              <a:solidFill>
                <a:srgbClr val="97BE0D"/>
              </a:solidFill>
              <a:ln w="76200">
                <a:solidFill>
                  <a:srgbClr val="00327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94772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0B9CDF-4907-4EA9-840D-CDB09B6F1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344" y="-155126"/>
            <a:ext cx="8229600" cy="857250"/>
          </a:xfrm>
        </p:spPr>
        <p:txBody>
          <a:bodyPr/>
          <a:lstStyle/>
          <a:p>
            <a:pPr algn="ctr"/>
            <a:r>
              <a:rPr lang="en-IE" dirty="0"/>
              <a:t>Eight Forms of Waste</a:t>
            </a: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xmlns="" id="{A383F53E-1AB4-41FA-AA44-7387AB642A62}"/>
              </a:ext>
            </a:extLst>
          </p:cNvPr>
          <p:cNvGrpSpPr/>
          <p:nvPr/>
        </p:nvGrpSpPr>
        <p:grpSpPr>
          <a:xfrm>
            <a:off x="266701" y="839232"/>
            <a:ext cx="8420100" cy="4072367"/>
            <a:chOff x="266701" y="839232"/>
            <a:chExt cx="8420100" cy="4072367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xmlns="" id="{A48A73A5-BE00-43E3-9F2C-9035862152C9}"/>
                </a:ext>
              </a:extLst>
            </p:cNvPr>
            <p:cNvGrpSpPr/>
            <p:nvPr/>
          </p:nvGrpSpPr>
          <p:grpSpPr>
            <a:xfrm>
              <a:off x="266701" y="839232"/>
              <a:ext cx="8420100" cy="4072367"/>
              <a:chOff x="262254" y="1682214"/>
              <a:chExt cx="8128805" cy="4072367"/>
            </a:xfrm>
          </p:grpSpPr>
          <p:sp>
            <p:nvSpPr>
              <p:cNvPr id="47" name="Rounded Rectangle 3">
                <a:extLst>
                  <a:ext uri="{FF2B5EF4-FFF2-40B4-BE49-F238E27FC236}">
                    <a16:creationId xmlns:a16="http://schemas.microsoft.com/office/drawing/2014/main" xmlns="" id="{BE6324B8-7F34-497E-91FB-92D3B8FD3ECA}"/>
                  </a:ext>
                </a:extLst>
              </p:cNvPr>
              <p:cNvSpPr/>
              <p:nvPr/>
            </p:nvSpPr>
            <p:spPr>
              <a:xfrm>
                <a:off x="691407" y="1682214"/>
                <a:ext cx="1671194" cy="440100"/>
              </a:xfrm>
              <a:prstGeom prst="roundRect">
                <a:avLst/>
              </a:prstGeom>
              <a:solidFill>
                <a:srgbClr val="56BE1C"/>
              </a:solidFill>
              <a:ln w="25400" cap="flat" cmpd="sng" algn="ctr">
                <a:noFill/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IE" b="1" kern="0" dirty="0">
                    <a:solidFill>
                      <a:prstClr val="white"/>
                    </a:solidFill>
                    <a:latin typeface="Trebuchet MS" pitchFamily="34" charset="0"/>
                  </a:rPr>
                  <a:t>Transport</a:t>
                </a:r>
                <a:endParaRPr lang="en-US" b="1" kern="0" dirty="0">
                  <a:solidFill>
                    <a:prstClr val="white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48" name="Rectangle 27">
                <a:extLst>
                  <a:ext uri="{FF2B5EF4-FFF2-40B4-BE49-F238E27FC236}">
                    <a16:creationId xmlns:a16="http://schemas.microsoft.com/office/drawing/2014/main" xmlns="" id="{445A4E83-02D9-4E7F-9B48-72549D442E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5563" y="1682733"/>
                <a:ext cx="2646000" cy="4390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69056" tIns="34529" rIns="69056" bIns="34529" anchor="ctr">
                <a:spAutoFit/>
              </a:bodyPr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1200" dirty="0">
                    <a:solidFill>
                      <a:srgbClr val="002060"/>
                    </a:solidFill>
                    <a:latin typeface="Trebuchet MS" pitchFamily="34" charset="0"/>
                  </a:rPr>
                  <a:t>Moving bits from one location to another </a:t>
                </a:r>
                <a:endParaRPr lang="en-US" sz="1200" b="1" dirty="0">
                  <a:solidFill>
                    <a:srgbClr val="00206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49" name="Rounded Rectangle 5">
                <a:extLst>
                  <a:ext uri="{FF2B5EF4-FFF2-40B4-BE49-F238E27FC236}">
                    <a16:creationId xmlns:a16="http://schemas.microsoft.com/office/drawing/2014/main" xmlns="" id="{58DAF236-5B52-46AF-99A4-7B3E81810D73}"/>
                  </a:ext>
                </a:extLst>
              </p:cNvPr>
              <p:cNvSpPr/>
              <p:nvPr/>
            </p:nvSpPr>
            <p:spPr>
              <a:xfrm>
                <a:off x="695934" y="2198744"/>
                <a:ext cx="1671194" cy="440100"/>
              </a:xfrm>
              <a:prstGeom prst="roundRect">
                <a:avLst/>
              </a:prstGeom>
              <a:solidFill>
                <a:srgbClr val="56BE1C"/>
              </a:solidFill>
              <a:ln w="25400" cap="flat" cmpd="sng" algn="ctr">
                <a:noFill/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IE" b="1" kern="0" dirty="0">
                    <a:solidFill>
                      <a:prstClr val="white"/>
                    </a:solidFill>
                    <a:latin typeface="Trebuchet MS" pitchFamily="34" charset="0"/>
                  </a:rPr>
                  <a:t>Inventory</a:t>
                </a:r>
                <a:endParaRPr lang="en-US" b="1" kern="0" dirty="0">
                  <a:solidFill>
                    <a:prstClr val="white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50" name="Rounded Rectangle 7">
                <a:extLst>
                  <a:ext uri="{FF2B5EF4-FFF2-40B4-BE49-F238E27FC236}">
                    <a16:creationId xmlns:a16="http://schemas.microsoft.com/office/drawing/2014/main" xmlns="" id="{1748B94B-6988-49A8-ADCD-6C3BF20B028E}"/>
                  </a:ext>
                </a:extLst>
              </p:cNvPr>
              <p:cNvSpPr/>
              <p:nvPr/>
            </p:nvSpPr>
            <p:spPr>
              <a:xfrm>
                <a:off x="687603" y="2700182"/>
                <a:ext cx="1671194" cy="440100"/>
              </a:xfrm>
              <a:prstGeom prst="roundRect">
                <a:avLst/>
              </a:prstGeom>
              <a:solidFill>
                <a:srgbClr val="56BE1C"/>
              </a:solidFill>
              <a:ln w="25400" cap="flat" cmpd="sng" algn="ctr">
                <a:noFill/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IE" b="1" kern="0" dirty="0">
                    <a:solidFill>
                      <a:prstClr val="white"/>
                    </a:solidFill>
                    <a:latin typeface="Trebuchet MS" pitchFamily="34" charset="0"/>
                  </a:rPr>
                  <a:t>Motion</a:t>
                </a:r>
                <a:endParaRPr lang="en-US" b="1" kern="0" dirty="0">
                  <a:solidFill>
                    <a:prstClr val="white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51" name="Rectangle 30">
                <a:extLst>
                  <a:ext uri="{FF2B5EF4-FFF2-40B4-BE49-F238E27FC236}">
                    <a16:creationId xmlns:a16="http://schemas.microsoft.com/office/drawing/2014/main" xmlns="" id="{1D2AD200-0BD4-4752-B495-AD7DA56789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5563" y="2709652"/>
                <a:ext cx="2646000" cy="4390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69056" tIns="34529" rIns="69056" bIns="34529">
                <a:spAutoFit/>
              </a:bodyPr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1200" dirty="0">
                    <a:solidFill>
                      <a:srgbClr val="002060"/>
                    </a:solidFill>
                    <a:latin typeface="Trebuchet MS" pitchFamily="34" charset="0"/>
                  </a:rPr>
                  <a:t>Handling of Material, walking, workstation ergonomics</a:t>
                </a:r>
              </a:p>
            </p:txBody>
          </p:sp>
          <p:sp>
            <p:nvSpPr>
              <p:cNvPr id="52" name="Rounded Rectangle 9">
                <a:extLst>
                  <a:ext uri="{FF2B5EF4-FFF2-40B4-BE49-F238E27FC236}">
                    <a16:creationId xmlns:a16="http://schemas.microsoft.com/office/drawing/2014/main" xmlns="" id="{CB1ECED5-693C-4A32-83B7-80AEBA3384AB}"/>
                  </a:ext>
                </a:extLst>
              </p:cNvPr>
              <p:cNvSpPr/>
              <p:nvPr/>
            </p:nvSpPr>
            <p:spPr>
              <a:xfrm>
                <a:off x="691407" y="3229409"/>
                <a:ext cx="1671194" cy="440100"/>
              </a:xfrm>
              <a:prstGeom prst="roundRect">
                <a:avLst/>
              </a:prstGeom>
              <a:solidFill>
                <a:srgbClr val="56BE1C"/>
              </a:solidFill>
              <a:ln w="25400" cap="flat" cmpd="sng" algn="ctr">
                <a:noFill/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IE" b="1" kern="0" dirty="0">
                    <a:solidFill>
                      <a:prstClr val="white"/>
                    </a:solidFill>
                    <a:latin typeface="Trebuchet MS" pitchFamily="34" charset="0"/>
                  </a:rPr>
                  <a:t>Waiting</a:t>
                </a:r>
                <a:endParaRPr lang="en-US" b="1" kern="0" dirty="0">
                  <a:solidFill>
                    <a:prstClr val="white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53" name="Rectangle 26">
                <a:extLst>
                  <a:ext uri="{FF2B5EF4-FFF2-40B4-BE49-F238E27FC236}">
                    <a16:creationId xmlns:a16="http://schemas.microsoft.com/office/drawing/2014/main" xmlns="" id="{14D7F038-2897-41F6-AAAF-D1E52CA64F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5563" y="3229928"/>
                <a:ext cx="2646000" cy="4390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69056" tIns="34529" rIns="69056" bIns="34529">
                <a:spAutoFit/>
              </a:bodyPr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IE" sz="1200" dirty="0">
                    <a:solidFill>
                      <a:srgbClr val="002060"/>
                    </a:solidFill>
                    <a:latin typeface="Trebuchet MS" pitchFamily="34" charset="0"/>
                  </a:rPr>
                  <a:t>Waiting for work from the upstream step</a:t>
                </a:r>
              </a:p>
            </p:txBody>
          </p:sp>
          <p:sp>
            <p:nvSpPr>
              <p:cNvPr id="54" name="Rounded Rectangle 11">
                <a:extLst>
                  <a:ext uri="{FF2B5EF4-FFF2-40B4-BE49-F238E27FC236}">
                    <a16:creationId xmlns:a16="http://schemas.microsoft.com/office/drawing/2014/main" xmlns="" id="{B64CBC84-2C5B-4AEA-B0E6-8BD26F6FF369}"/>
                  </a:ext>
                </a:extLst>
              </p:cNvPr>
              <p:cNvSpPr/>
              <p:nvPr/>
            </p:nvSpPr>
            <p:spPr>
              <a:xfrm>
                <a:off x="691407" y="3746956"/>
                <a:ext cx="1671194" cy="440100"/>
              </a:xfrm>
              <a:prstGeom prst="roundRect">
                <a:avLst/>
              </a:prstGeom>
              <a:solidFill>
                <a:srgbClr val="56BE1C"/>
              </a:solidFill>
              <a:ln w="25400" cap="flat" cmpd="sng" algn="ctr">
                <a:noFill/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IE" sz="1600" b="1" kern="0" dirty="0">
                    <a:solidFill>
                      <a:prstClr val="white"/>
                    </a:solidFill>
                    <a:latin typeface="Trebuchet MS" pitchFamily="34" charset="0"/>
                  </a:rPr>
                  <a:t>Overproduction</a:t>
                </a:r>
                <a:endParaRPr lang="en-US" sz="1600" b="1" kern="0" dirty="0">
                  <a:solidFill>
                    <a:prstClr val="white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55" name="Rectangle 25">
                <a:extLst>
                  <a:ext uri="{FF2B5EF4-FFF2-40B4-BE49-F238E27FC236}">
                    <a16:creationId xmlns:a16="http://schemas.microsoft.com/office/drawing/2014/main" xmlns="" id="{CA80EBDC-FACE-4BC8-91FC-2953DFFC7C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5563" y="3747475"/>
                <a:ext cx="2646000" cy="4390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69056" tIns="34529" rIns="69056" bIns="34529">
                <a:spAutoFit/>
              </a:bodyPr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1200" dirty="0">
                    <a:solidFill>
                      <a:srgbClr val="002060"/>
                    </a:solidFill>
                    <a:latin typeface="Trebuchet MS" pitchFamily="34" charset="0"/>
                  </a:rPr>
                  <a:t>Producing more than required or too much capacity available</a:t>
                </a:r>
              </a:p>
            </p:txBody>
          </p:sp>
          <p:sp>
            <p:nvSpPr>
              <p:cNvPr id="56" name="Rounded Rectangle 13">
                <a:extLst>
                  <a:ext uri="{FF2B5EF4-FFF2-40B4-BE49-F238E27FC236}">
                    <a16:creationId xmlns:a16="http://schemas.microsoft.com/office/drawing/2014/main" xmlns="" id="{1A3D27B8-5376-4B03-846A-3412C3238529}"/>
                  </a:ext>
                </a:extLst>
              </p:cNvPr>
              <p:cNvSpPr/>
              <p:nvPr/>
            </p:nvSpPr>
            <p:spPr>
              <a:xfrm>
                <a:off x="691407" y="4262468"/>
                <a:ext cx="1671194" cy="440100"/>
              </a:xfrm>
              <a:prstGeom prst="roundRect">
                <a:avLst/>
              </a:prstGeom>
              <a:solidFill>
                <a:srgbClr val="56BE1C"/>
              </a:solidFill>
              <a:ln w="25400" cap="flat" cmpd="sng" algn="ctr">
                <a:noFill/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IE" sz="1600" b="1" kern="0" dirty="0">
                    <a:solidFill>
                      <a:prstClr val="white"/>
                    </a:solidFill>
                    <a:latin typeface="Trebuchet MS" pitchFamily="34" charset="0"/>
                  </a:rPr>
                  <a:t>Overprocessing</a:t>
                </a:r>
                <a:endParaRPr lang="en-US" sz="1600" b="1" kern="0" dirty="0">
                  <a:solidFill>
                    <a:prstClr val="white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57" name="Rectangle 28">
                <a:extLst>
                  <a:ext uri="{FF2B5EF4-FFF2-40B4-BE49-F238E27FC236}">
                    <a16:creationId xmlns:a16="http://schemas.microsoft.com/office/drawing/2014/main" xmlns="" id="{BD650BDF-1B43-496D-9ED3-1F0617D5F2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5563" y="4262986"/>
                <a:ext cx="2646000" cy="4390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69056" tIns="34529" rIns="69056" bIns="34529">
                <a:spAutoFit/>
              </a:bodyPr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1200" dirty="0">
                    <a:solidFill>
                      <a:srgbClr val="002060"/>
                    </a:solidFill>
                    <a:latin typeface="Trebuchet MS" pitchFamily="34" charset="0"/>
                  </a:rPr>
                  <a:t>External setup operations, duplicate operations, redundant operations</a:t>
                </a:r>
              </a:p>
            </p:txBody>
          </p:sp>
          <p:sp>
            <p:nvSpPr>
              <p:cNvPr id="58" name="Rounded Rectangle 15">
                <a:extLst>
                  <a:ext uri="{FF2B5EF4-FFF2-40B4-BE49-F238E27FC236}">
                    <a16:creationId xmlns:a16="http://schemas.microsoft.com/office/drawing/2014/main" xmlns="" id="{044EC403-C0B2-4C0A-93A2-AB9D1C1CDD92}"/>
                  </a:ext>
                </a:extLst>
              </p:cNvPr>
              <p:cNvSpPr/>
              <p:nvPr/>
            </p:nvSpPr>
            <p:spPr>
              <a:xfrm>
                <a:off x="691407" y="4793153"/>
                <a:ext cx="1671194" cy="440100"/>
              </a:xfrm>
              <a:prstGeom prst="roundRect">
                <a:avLst/>
              </a:prstGeom>
              <a:solidFill>
                <a:srgbClr val="56BE1C"/>
              </a:solidFill>
              <a:ln w="25400" cap="flat" cmpd="sng" algn="ctr">
                <a:noFill/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IE" b="1" kern="0" dirty="0">
                    <a:solidFill>
                      <a:prstClr val="white"/>
                    </a:solidFill>
                    <a:latin typeface="Trebuchet MS" pitchFamily="34" charset="0"/>
                  </a:rPr>
                  <a:t>Defects</a:t>
                </a:r>
                <a:endParaRPr lang="en-US" b="1" kern="0" dirty="0">
                  <a:solidFill>
                    <a:prstClr val="white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59" name="Rectangle 31">
                <a:extLst>
                  <a:ext uri="{FF2B5EF4-FFF2-40B4-BE49-F238E27FC236}">
                    <a16:creationId xmlns:a16="http://schemas.microsoft.com/office/drawing/2014/main" xmlns="" id="{529A997E-F1A0-4533-B341-B77E3A52BD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5563" y="4793671"/>
                <a:ext cx="2646000" cy="4390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69056" tIns="34529" rIns="69056" bIns="34529">
                <a:spAutoFit/>
              </a:bodyPr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1200" dirty="0">
                    <a:solidFill>
                      <a:srgbClr val="002060"/>
                    </a:solidFill>
                    <a:latin typeface="Trebuchet MS" pitchFamily="34" charset="0"/>
                  </a:rPr>
                  <a:t>Failing to produce quality part the first time, rework</a:t>
                </a:r>
              </a:p>
            </p:txBody>
          </p:sp>
          <p:sp>
            <p:nvSpPr>
              <p:cNvPr id="60" name="Rounded Rectangle 17">
                <a:extLst>
                  <a:ext uri="{FF2B5EF4-FFF2-40B4-BE49-F238E27FC236}">
                    <a16:creationId xmlns:a16="http://schemas.microsoft.com/office/drawing/2014/main" xmlns="" id="{23C511F8-15BD-4074-9D1E-EBD0DC371587}"/>
                  </a:ext>
                </a:extLst>
              </p:cNvPr>
              <p:cNvSpPr/>
              <p:nvPr/>
            </p:nvSpPr>
            <p:spPr>
              <a:xfrm>
                <a:off x="691407" y="5314481"/>
                <a:ext cx="1671194" cy="440100"/>
              </a:xfrm>
              <a:prstGeom prst="roundRect">
                <a:avLst/>
              </a:prstGeom>
              <a:solidFill>
                <a:srgbClr val="56BE1C"/>
              </a:solidFill>
              <a:ln w="25400" cap="flat" cmpd="sng" algn="ctr">
                <a:noFill/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IE" b="1" kern="0" dirty="0">
                    <a:solidFill>
                      <a:prstClr val="white"/>
                    </a:solidFill>
                    <a:latin typeface="Trebuchet MS" pitchFamily="34" charset="0"/>
                  </a:rPr>
                  <a:t>Skills</a:t>
                </a:r>
                <a:endParaRPr lang="en-US" b="1" kern="0" dirty="0">
                  <a:solidFill>
                    <a:prstClr val="white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61" name="Rectangle 31">
                <a:extLst>
                  <a:ext uri="{FF2B5EF4-FFF2-40B4-BE49-F238E27FC236}">
                    <a16:creationId xmlns:a16="http://schemas.microsoft.com/office/drawing/2014/main" xmlns="" id="{9386FF00-5B5E-4EDC-9523-72911E44B5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5563" y="5314999"/>
                <a:ext cx="2646000" cy="4390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69056" tIns="34529" rIns="69056" bIns="34529">
                <a:spAutoFit/>
              </a:bodyPr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1200" dirty="0">
                    <a:solidFill>
                      <a:srgbClr val="002060"/>
                    </a:solidFill>
                    <a:latin typeface="Trebuchet MS" pitchFamily="34" charset="0"/>
                  </a:rPr>
                  <a:t>Failing to utilise the skills or capabilities of all the workforce</a:t>
                </a:r>
              </a:p>
            </p:txBody>
          </p:sp>
          <p:sp>
            <p:nvSpPr>
              <p:cNvPr id="62" name="Rounded Rectangle 19">
                <a:extLst>
                  <a:ext uri="{FF2B5EF4-FFF2-40B4-BE49-F238E27FC236}">
                    <a16:creationId xmlns:a16="http://schemas.microsoft.com/office/drawing/2014/main" xmlns="" id="{52D3D4E1-6E24-4FB1-A9BD-87D8AC921EC7}"/>
                  </a:ext>
                </a:extLst>
              </p:cNvPr>
              <p:cNvSpPr/>
              <p:nvPr/>
            </p:nvSpPr>
            <p:spPr>
              <a:xfrm>
                <a:off x="262254" y="1682214"/>
                <a:ext cx="357312" cy="440100"/>
              </a:xfrm>
              <a:prstGeom prst="roundRect">
                <a:avLst/>
              </a:prstGeom>
              <a:solidFill>
                <a:srgbClr val="1F497D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IE" b="1" kern="0" dirty="0">
                    <a:solidFill>
                      <a:prstClr val="white"/>
                    </a:solidFill>
                    <a:latin typeface="Trebuchet MS" pitchFamily="34" charset="0"/>
                  </a:rPr>
                  <a:t>T</a:t>
                </a:r>
                <a:endParaRPr lang="en-US" b="1" kern="0" dirty="0">
                  <a:solidFill>
                    <a:prstClr val="white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63" name="Rounded Rectangle 20">
                <a:extLst>
                  <a:ext uri="{FF2B5EF4-FFF2-40B4-BE49-F238E27FC236}">
                    <a16:creationId xmlns:a16="http://schemas.microsoft.com/office/drawing/2014/main" xmlns="" id="{8F1B5198-663C-4A90-AE30-75F978A051E8}"/>
                  </a:ext>
                </a:extLst>
              </p:cNvPr>
              <p:cNvSpPr/>
              <p:nvPr/>
            </p:nvSpPr>
            <p:spPr>
              <a:xfrm>
                <a:off x="266781" y="2198744"/>
                <a:ext cx="357312" cy="440100"/>
              </a:xfrm>
              <a:prstGeom prst="roundRect">
                <a:avLst/>
              </a:prstGeom>
              <a:solidFill>
                <a:srgbClr val="1F497D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IE" b="1" kern="0" dirty="0">
                    <a:solidFill>
                      <a:prstClr val="white"/>
                    </a:solidFill>
                    <a:latin typeface="Trebuchet MS" pitchFamily="34" charset="0"/>
                  </a:rPr>
                  <a:t>I</a:t>
                </a:r>
                <a:endParaRPr lang="en-US" b="1" kern="0" dirty="0">
                  <a:solidFill>
                    <a:prstClr val="white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64" name="Rounded Rectangle 21">
                <a:extLst>
                  <a:ext uri="{FF2B5EF4-FFF2-40B4-BE49-F238E27FC236}">
                    <a16:creationId xmlns:a16="http://schemas.microsoft.com/office/drawing/2014/main" xmlns="" id="{12816E91-15D1-4007-A0D1-DBCF1CE82914}"/>
                  </a:ext>
                </a:extLst>
              </p:cNvPr>
              <p:cNvSpPr/>
              <p:nvPr/>
            </p:nvSpPr>
            <p:spPr>
              <a:xfrm>
                <a:off x="262254" y="2709133"/>
                <a:ext cx="357312" cy="440100"/>
              </a:xfrm>
              <a:prstGeom prst="roundRect">
                <a:avLst/>
              </a:prstGeom>
              <a:solidFill>
                <a:srgbClr val="1F497D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IE" b="1" kern="0" dirty="0">
                    <a:solidFill>
                      <a:prstClr val="white"/>
                    </a:solidFill>
                    <a:latin typeface="Trebuchet MS" pitchFamily="34" charset="0"/>
                  </a:rPr>
                  <a:t>M</a:t>
                </a:r>
                <a:endParaRPr lang="en-US" b="1" kern="0" dirty="0">
                  <a:solidFill>
                    <a:prstClr val="white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65" name="Rounded Rectangle 22">
                <a:extLst>
                  <a:ext uri="{FF2B5EF4-FFF2-40B4-BE49-F238E27FC236}">
                    <a16:creationId xmlns:a16="http://schemas.microsoft.com/office/drawing/2014/main" xmlns="" id="{CFE79354-CBFA-43F5-AF0A-528EAA46F9E6}"/>
                  </a:ext>
                </a:extLst>
              </p:cNvPr>
              <p:cNvSpPr/>
              <p:nvPr/>
            </p:nvSpPr>
            <p:spPr>
              <a:xfrm>
                <a:off x="262254" y="3229409"/>
                <a:ext cx="357312" cy="440100"/>
              </a:xfrm>
              <a:prstGeom prst="roundRect">
                <a:avLst/>
              </a:prstGeom>
              <a:solidFill>
                <a:srgbClr val="1F497D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IE" b="1" kern="0" dirty="0">
                    <a:solidFill>
                      <a:prstClr val="white"/>
                    </a:solidFill>
                    <a:latin typeface="Trebuchet MS" pitchFamily="34" charset="0"/>
                  </a:rPr>
                  <a:t>W</a:t>
                </a:r>
                <a:endParaRPr lang="en-US" b="1" kern="0" dirty="0">
                  <a:solidFill>
                    <a:prstClr val="white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66" name="Rounded Rectangle 23">
                <a:extLst>
                  <a:ext uri="{FF2B5EF4-FFF2-40B4-BE49-F238E27FC236}">
                    <a16:creationId xmlns:a16="http://schemas.microsoft.com/office/drawing/2014/main" xmlns="" id="{EA86D18B-DACD-4ADC-A463-D336EC3C81BC}"/>
                  </a:ext>
                </a:extLst>
              </p:cNvPr>
              <p:cNvSpPr/>
              <p:nvPr/>
            </p:nvSpPr>
            <p:spPr>
              <a:xfrm>
                <a:off x="262254" y="3746956"/>
                <a:ext cx="357312" cy="440100"/>
              </a:xfrm>
              <a:prstGeom prst="roundRect">
                <a:avLst/>
              </a:prstGeom>
              <a:solidFill>
                <a:srgbClr val="1F497D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IE" b="1" kern="0" dirty="0">
                    <a:solidFill>
                      <a:prstClr val="white"/>
                    </a:solidFill>
                    <a:latin typeface="Trebuchet MS" pitchFamily="34" charset="0"/>
                  </a:rPr>
                  <a:t>O</a:t>
                </a:r>
                <a:endParaRPr lang="en-US" b="1" kern="0" dirty="0">
                  <a:solidFill>
                    <a:prstClr val="white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67" name="Rounded Rectangle 24">
                <a:extLst>
                  <a:ext uri="{FF2B5EF4-FFF2-40B4-BE49-F238E27FC236}">
                    <a16:creationId xmlns:a16="http://schemas.microsoft.com/office/drawing/2014/main" xmlns="" id="{5D4D2044-C859-4C04-ADA3-F1E2A9D4610F}"/>
                  </a:ext>
                </a:extLst>
              </p:cNvPr>
              <p:cNvSpPr/>
              <p:nvPr/>
            </p:nvSpPr>
            <p:spPr>
              <a:xfrm>
                <a:off x="262254" y="4262468"/>
                <a:ext cx="357312" cy="440100"/>
              </a:xfrm>
              <a:prstGeom prst="roundRect">
                <a:avLst/>
              </a:prstGeom>
              <a:solidFill>
                <a:srgbClr val="1F497D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IE" b="1" kern="0" dirty="0">
                    <a:solidFill>
                      <a:prstClr val="white"/>
                    </a:solidFill>
                    <a:latin typeface="Trebuchet MS" pitchFamily="34" charset="0"/>
                  </a:rPr>
                  <a:t>O</a:t>
                </a:r>
                <a:endParaRPr lang="en-US" b="1" kern="0" dirty="0">
                  <a:solidFill>
                    <a:prstClr val="white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68" name="Rounded Rectangle 25">
                <a:extLst>
                  <a:ext uri="{FF2B5EF4-FFF2-40B4-BE49-F238E27FC236}">
                    <a16:creationId xmlns:a16="http://schemas.microsoft.com/office/drawing/2014/main" xmlns="" id="{27738173-A38F-48E9-B783-FCB16478813E}"/>
                  </a:ext>
                </a:extLst>
              </p:cNvPr>
              <p:cNvSpPr/>
              <p:nvPr/>
            </p:nvSpPr>
            <p:spPr>
              <a:xfrm>
                <a:off x="262254" y="4793153"/>
                <a:ext cx="357312" cy="440100"/>
              </a:xfrm>
              <a:prstGeom prst="roundRect">
                <a:avLst/>
              </a:prstGeom>
              <a:solidFill>
                <a:srgbClr val="1F497D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IE" b="1" kern="0" dirty="0">
                    <a:solidFill>
                      <a:prstClr val="white"/>
                    </a:solidFill>
                    <a:latin typeface="Trebuchet MS" pitchFamily="34" charset="0"/>
                  </a:rPr>
                  <a:t>D</a:t>
                </a:r>
                <a:endParaRPr lang="en-US" b="1" kern="0" dirty="0">
                  <a:solidFill>
                    <a:prstClr val="white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69" name="Rounded Rectangle 26">
                <a:extLst>
                  <a:ext uri="{FF2B5EF4-FFF2-40B4-BE49-F238E27FC236}">
                    <a16:creationId xmlns:a16="http://schemas.microsoft.com/office/drawing/2014/main" xmlns="" id="{41BD8478-0B39-4FE1-8D0E-B386691427FD}"/>
                  </a:ext>
                </a:extLst>
              </p:cNvPr>
              <p:cNvSpPr/>
              <p:nvPr/>
            </p:nvSpPr>
            <p:spPr>
              <a:xfrm>
                <a:off x="262254" y="5314481"/>
                <a:ext cx="357312" cy="440100"/>
              </a:xfrm>
              <a:prstGeom prst="roundRect">
                <a:avLst/>
              </a:prstGeom>
              <a:solidFill>
                <a:srgbClr val="1F497D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IE" b="1" kern="0" dirty="0">
                    <a:solidFill>
                      <a:prstClr val="white"/>
                    </a:solidFill>
                    <a:latin typeface="Trebuchet MS" pitchFamily="34" charset="0"/>
                  </a:rPr>
                  <a:t>S</a:t>
                </a:r>
                <a:endParaRPr lang="en-US" b="1" kern="0" dirty="0">
                  <a:solidFill>
                    <a:prstClr val="white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70" name="Rectangle 27">
                <a:extLst>
                  <a:ext uri="{FF2B5EF4-FFF2-40B4-BE49-F238E27FC236}">
                    <a16:creationId xmlns:a16="http://schemas.microsoft.com/office/drawing/2014/main" xmlns="" id="{887A005C-54E4-4ABD-A99B-586F82F02B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7059" y="2199262"/>
                <a:ext cx="3024000" cy="4390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69056" tIns="34529" rIns="69056" bIns="34529" anchor="ctr">
                <a:spAutoFit/>
              </a:bodyPr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1200" dirty="0">
                    <a:solidFill>
                      <a:srgbClr val="002060"/>
                    </a:solidFill>
                    <a:latin typeface="Trebuchet MS" pitchFamily="34" charset="0"/>
                  </a:rPr>
                  <a:t>Unfinished Analysis, Reports, Tests. Batch Processing Transactions</a:t>
                </a:r>
                <a:endParaRPr lang="en-US" sz="1200" b="1" dirty="0">
                  <a:solidFill>
                    <a:srgbClr val="00206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71" name="Rectangle 27">
                <a:extLst>
                  <a:ext uri="{FF2B5EF4-FFF2-40B4-BE49-F238E27FC236}">
                    <a16:creationId xmlns:a16="http://schemas.microsoft.com/office/drawing/2014/main" xmlns="" id="{2DE0C7F6-B737-496D-A9FA-3E88D474AC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7059" y="1682732"/>
                <a:ext cx="3024000" cy="4390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69056" tIns="34529" rIns="69056" bIns="34529" anchor="ctr">
                <a:spAutoFit/>
              </a:bodyPr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1200" dirty="0">
                    <a:solidFill>
                      <a:srgbClr val="002060"/>
                    </a:solidFill>
                    <a:latin typeface="Trebuchet MS" pitchFamily="34" charset="0"/>
                  </a:rPr>
                  <a:t>Multiple Hand-offs or Approvals. Excessive filing of documents</a:t>
                </a:r>
                <a:endParaRPr lang="en-US" sz="1200" b="1" dirty="0">
                  <a:solidFill>
                    <a:srgbClr val="00206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72" name="Rectangle 27">
                <a:extLst>
                  <a:ext uri="{FF2B5EF4-FFF2-40B4-BE49-F238E27FC236}">
                    <a16:creationId xmlns:a16="http://schemas.microsoft.com/office/drawing/2014/main" xmlns="" id="{462F5704-FCAF-43A2-93FC-6D23786758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7059" y="2709651"/>
                <a:ext cx="3024000" cy="4390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69056" tIns="34529" rIns="69056" bIns="34529" anchor="ctr">
                <a:spAutoFit/>
              </a:bodyPr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1200" dirty="0">
                    <a:solidFill>
                      <a:srgbClr val="002060"/>
                    </a:solidFill>
                    <a:latin typeface="Trebuchet MS" pitchFamily="34" charset="0"/>
                  </a:rPr>
                  <a:t>Working on too many Projects at the one time. Searching for files</a:t>
                </a:r>
                <a:endParaRPr lang="en-US" sz="1200" b="1" dirty="0">
                  <a:solidFill>
                    <a:srgbClr val="00206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73" name="Rectangle 27">
                <a:extLst>
                  <a:ext uri="{FF2B5EF4-FFF2-40B4-BE49-F238E27FC236}">
                    <a16:creationId xmlns:a16="http://schemas.microsoft.com/office/drawing/2014/main" xmlns="" id="{F6D8BF07-7157-4DB1-8903-4D615C30CC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7059" y="3229927"/>
                <a:ext cx="3024000" cy="4390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69056" tIns="34529" rIns="69056" bIns="34529" anchor="ctr">
                <a:spAutoFit/>
              </a:bodyPr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1200" dirty="0">
                    <a:solidFill>
                      <a:srgbClr val="002060"/>
                    </a:solidFill>
                    <a:latin typeface="Trebuchet MS" pitchFamily="34" charset="0"/>
                  </a:rPr>
                  <a:t>Waiting for Approvals &amp; decisions. Late for meetings. Delays</a:t>
                </a:r>
                <a:endParaRPr lang="en-US" sz="1200" b="1" dirty="0">
                  <a:solidFill>
                    <a:srgbClr val="00206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74" name="Rectangle 27">
                <a:extLst>
                  <a:ext uri="{FF2B5EF4-FFF2-40B4-BE49-F238E27FC236}">
                    <a16:creationId xmlns:a16="http://schemas.microsoft.com/office/drawing/2014/main" xmlns="" id="{2B767861-CAB7-4FEC-A277-18C3DE48DB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7059" y="3747474"/>
                <a:ext cx="3024000" cy="4390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69056" tIns="34529" rIns="69056" bIns="34529" anchor="ctr">
                <a:spAutoFit/>
              </a:bodyPr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1200" dirty="0">
                    <a:solidFill>
                      <a:srgbClr val="002060"/>
                    </a:solidFill>
                    <a:latin typeface="Trebuchet MS" pitchFamily="34" charset="0"/>
                  </a:rPr>
                  <a:t>Analysis, Reports &amp; Tests not needed. Email to everyone. Extra copies</a:t>
                </a:r>
                <a:endParaRPr lang="en-US" sz="1200" b="1" dirty="0">
                  <a:solidFill>
                    <a:srgbClr val="00206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75" name="Rectangle 27">
                <a:extLst>
                  <a:ext uri="{FF2B5EF4-FFF2-40B4-BE49-F238E27FC236}">
                    <a16:creationId xmlns:a16="http://schemas.microsoft.com/office/drawing/2014/main" xmlns="" id="{36C0F0D9-25E8-4DE3-BDCD-70ADA3401A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7059" y="4262986"/>
                <a:ext cx="3024000" cy="4390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69056" tIns="34529" rIns="69056" bIns="34529" anchor="ctr">
                <a:spAutoFit/>
              </a:bodyPr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1200" dirty="0">
                    <a:solidFill>
                      <a:srgbClr val="002060"/>
                    </a:solidFill>
                    <a:latin typeface="Trebuchet MS" pitchFamily="34" charset="0"/>
                  </a:rPr>
                  <a:t>Unneeded “Bells &amp; Whistles” for Analysis. Unnecessary or excessive Reports</a:t>
                </a:r>
                <a:endParaRPr lang="en-US" sz="1200" b="1" dirty="0">
                  <a:solidFill>
                    <a:srgbClr val="00206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76" name="Rectangle 27">
                <a:extLst>
                  <a:ext uri="{FF2B5EF4-FFF2-40B4-BE49-F238E27FC236}">
                    <a16:creationId xmlns:a16="http://schemas.microsoft.com/office/drawing/2014/main" xmlns="" id="{BAFC436F-8277-4D07-B7D5-2AA3C6AA97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7059" y="4793671"/>
                <a:ext cx="3024000" cy="4390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69056" tIns="34529" rIns="69056" bIns="34529" anchor="ctr">
                <a:spAutoFit/>
              </a:bodyPr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1200" dirty="0">
                    <a:solidFill>
                      <a:srgbClr val="002060"/>
                    </a:solidFill>
                    <a:latin typeface="Trebuchet MS" pitchFamily="34" charset="0"/>
                  </a:rPr>
                  <a:t>Incorrect requirements or input. Order Entry Errors. Lost files. Missing Info</a:t>
                </a:r>
                <a:endParaRPr lang="en-US" sz="1200" b="1" dirty="0">
                  <a:solidFill>
                    <a:srgbClr val="00206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77" name="Rectangle 27">
                <a:extLst>
                  <a:ext uri="{FF2B5EF4-FFF2-40B4-BE49-F238E27FC236}">
                    <a16:creationId xmlns:a16="http://schemas.microsoft.com/office/drawing/2014/main" xmlns="" id="{1B13E6BA-E062-432E-A0D4-E262F36502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7059" y="5314999"/>
                <a:ext cx="3024000" cy="4390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69056" tIns="34529" rIns="69056" bIns="34529" anchor="ctr">
                <a:spAutoFit/>
              </a:bodyPr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1200" dirty="0">
                    <a:solidFill>
                      <a:srgbClr val="002060"/>
                    </a:solidFill>
                    <a:latin typeface="Trebuchet MS" pitchFamily="34" charset="0"/>
                  </a:rPr>
                  <a:t>Inadequate Training. Not enabling people to partake in process improvement</a:t>
                </a:r>
                <a:endParaRPr lang="en-US" sz="1200" b="1" dirty="0">
                  <a:solidFill>
                    <a:srgbClr val="002060"/>
                  </a:solidFill>
                  <a:latin typeface="Trebuchet MS" pitchFamily="34" charset="0"/>
                </a:endParaRPr>
              </a:p>
            </p:txBody>
          </p:sp>
        </p:grpSp>
        <p:sp>
          <p:nvSpPr>
            <p:cNvPr id="78" name="Rectangle 29">
              <a:extLst>
                <a:ext uri="{FF2B5EF4-FFF2-40B4-BE49-F238E27FC236}">
                  <a16:creationId xmlns:a16="http://schemas.microsoft.com/office/drawing/2014/main" xmlns="" id="{6C5A82F8-FCD3-4124-90D6-88FDB416B2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0399" y="1363985"/>
              <a:ext cx="2646000" cy="439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69056" tIns="34529" rIns="69056" bIns="34529">
              <a:spAutoFit/>
            </a:bodyPr>
            <a:lstStyle/>
            <a:p>
              <a:pPr eaLnBrk="0" hangingPunct="0">
                <a:spcBef>
                  <a:spcPct val="20000"/>
                </a:spcBef>
                <a:defRPr/>
              </a:pPr>
              <a:r>
                <a:rPr lang="en-US" sz="1200" kern="0" dirty="0">
                  <a:solidFill>
                    <a:srgbClr val="002060"/>
                  </a:solidFill>
                  <a:latin typeface="Trebuchet MS" pitchFamily="34" charset="0"/>
                </a:rPr>
                <a:t>Excess incomplete work (Work In Process), parts staged</a:t>
              </a:r>
            </a:p>
          </p:txBody>
        </p: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1C9E7080-2690-4667-BF94-2B5439B631AD}"/>
              </a:ext>
            </a:extLst>
          </p:cNvPr>
          <p:cNvSpPr txBox="1"/>
          <p:nvPr/>
        </p:nvSpPr>
        <p:spPr>
          <a:xfrm>
            <a:off x="2801304" y="469900"/>
            <a:ext cx="2392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u="sng" dirty="0">
                <a:solidFill>
                  <a:srgbClr val="002060"/>
                </a:solidFill>
              </a:rPr>
              <a:t>Manufacturing</a:t>
            </a:r>
            <a:r>
              <a:rPr lang="en-IE" dirty="0"/>
              <a:t> 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13982858-C5AE-4E1C-8F21-42A377B586E3}"/>
              </a:ext>
            </a:extLst>
          </p:cNvPr>
          <p:cNvSpPr txBox="1"/>
          <p:nvPr/>
        </p:nvSpPr>
        <p:spPr>
          <a:xfrm>
            <a:off x="5731198" y="469900"/>
            <a:ext cx="2392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u="sng" dirty="0">
                <a:solidFill>
                  <a:srgbClr val="002060"/>
                </a:solidFill>
              </a:rPr>
              <a:t>Services</a:t>
            </a:r>
            <a:r>
              <a:rPr lang="en-I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7183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158305" y="3434835"/>
            <a:ext cx="706255" cy="361740"/>
          </a:xfrm>
          <a:prstGeom prst="roundRect">
            <a:avLst/>
          </a:prstGeom>
          <a:solidFill>
            <a:srgbClr val="FFC000"/>
          </a:solidFill>
          <a:ln>
            <a:solidFill>
              <a:srgbClr val="003274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E" sz="1108" b="1" dirty="0">
                <a:solidFill>
                  <a:srgbClr val="003274"/>
                </a:solidFill>
              </a:rPr>
              <a:t>Activity</a:t>
            </a:r>
            <a:endParaRPr lang="en-US" sz="1108" b="1" dirty="0">
              <a:solidFill>
                <a:srgbClr val="003274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247305" y="957197"/>
            <a:ext cx="706255" cy="361740"/>
          </a:xfrm>
          <a:prstGeom prst="roundRect">
            <a:avLst/>
          </a:prstGeom>
          <a:solidFill>
            <a:srgbClr val="FFC000"/>
          </a:solidFill>
          <a:ln>
            <a:solidFill>
              <a:srgbClr val="003274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E" sz="1108" b="1" dirty="0">
                <a:solidFill>
                  <a:srgbClr val="003274"/>
                </a:solidFill>
              </a:rPr>
              <a:t>Activity</a:t>
            </a:r>
            <a:endParaRPr lang="en-US" sz="1108" b="1" dirty="0">
              <a:solidFill>
                <a:srgbClr val="003274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939205" y="1476841"/>
            <a:ext cx="706255" cy="361740"/>
          </a:xfrm>
          <a:prstGeom prst="roundRect">
            <a:avLst/>
          </a:prstGeom>
          <a:solidFill>
            <a:srgbClr val="FFC000"/>
          </a:solidFill>
          <a:ln>
            <a:solidFill>
              <a:srgbClr val="003274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E" sz="1108" b="1" dirty="0">
                <a:solidFill>
                  <a:srgbClr val="003274"/>
                </a:solidFill>
              </a:rPr>
              <a:t>Activity</a:t>
            </a:r>
            <a:endParaRPr lang="en-US" sz="1108" b="1" dirty="0">
              <a:solidFill>
                <a:srgbClr val="003274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303817" y="894036"/>
            <a:ext cx="706255" cy="361740"/>
          </a:xfrm>
          <a:prstGeom prst="roundRect">
            <a:avLst/>
          </a:prstGeom>
          <a:solidFill>
            <a:srgbClr val="FFC000"/>
          </a:solidFill>
          <a:ln>
            <a:solidFill>
              <a:srgbClr val="003274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E" sz="1108" b="1" dirty="0">
                <a:solidFill>
                  <a:srgbClr val="003274"/>
                </a:solidFill>
              </a:rPr>
              <a:t>Activity</a:t>
            </a:r>
            <a:endParaRPr lang="en-US" sz="1108" b="1" dirty="0">
              <a:solidFill>
                <a:srgbClr val="003274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268610" y="2016580"/>
            <a:ext cx="706255" cy="361740"/>
          </a:xfrm>
          <a:prstGeom prst="roundRect">
            <a:avLst/>
          </a:prstGeom>
          <a:solidFill>
            <a:srgbClr val="FFC000"/>
          </a:solidFill>
          <a:ln>
            <a:solidFill>
              <a:srgbClr val="003274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E" sz="1108" b="1" dirty="0">
                <a:solidFill>
                  <a:srgbClr val="003274"/>
                </a:solidFill>
              </a:rPr>
              <a:t>Activity</a:t>
            </a:r>
            <a:endParaRPr lang="en-US" sz="1108" b="1" dirty="0">
              <a:solidFill>
                <a:srgbClr val="003274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529866" y="3535317"/>
            <a:ext cx="706255" cy="361740"/>
          </a:xfrm>
          <a:prstGeom prst="roundRect">
            <a:avLst/>
          </a:prstGeom>
          <a:solidFill>
            <a:srgbClr val="FFC000"/>
          </a:solidFill>
          <a:ln>
            <a:solidFill>
              <a:srgbClr val="003274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E" sz="1108" b="1" dirty="0">
                <a:solidFill>
                  <a:srgbClr val="003274"/>
                </a:solidFill>
              </a:rPr>
              <a:t>Activity</a:t>
            </a:r>
            <a:endParaRPr lang="en-US" sz="1108" b="1" dirty="0">
              <a:solidFill>
                <a:srgbClr val="003274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825575" y="1453874"/>
            <a:ext cx="706255" cy="361740"/>
          </a:xfrm>
          <a:prstGeom prst="roundRect">
            <a:avLst/>
          </a:prstGeom>
          <a:solidFill>
            <a:srgbClr val="FFC000"/>
          </a:solidFill>
          <a:ln>
            <a:solidFill>
              <a:srgbClr val="003274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E" sz="1108" b="1" dirty="0">
                <a:solidFill>
                  <a:srgbClr val="003274"/>
                </a:solidFill>
              </a:rPr>
              <a:t>Activity</a:t>
            </a:r>
            <a:endParaRPr lang="en-US" sz="1108" b="1" dirty="0">
              <a:solidFill>
                <a:srgbClr val="003274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764077" y="2852030"/>
            <a:ext cx="706255" cy="361740"/>
          </a:xfrm>
          <a:prstGeom prst="roundRect">
            <a:avLst/>
          </a:prstGeom>
          <a:solidFill>
            <a:srgbClr val="FFC000"/>
          </a:solidFill>
          <a:ln>
            <a:solidFill>
              <a:srgbClr val="003274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E" sz="1108" b="1" dirty="0">
                <a:solidFill>
                  <a:srgbClr val="003274"/>
                </a:solidFill>
              </a:rPr>
              <a:t>Activity</a:t>
            </a:r>
            <a:endParaRPr lang="en-US" sz="1108" b="1" dirty="0">
              <a:solidFill>
                <a:srgbClr val="003274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817718" y="3423350"/>
            <a:ext cx="706255" cy="361740"/>
          </a:xfrm>
          <a:prstGeom prst="roundRect">
            <a:avLst/>
          </a:prstGeom>
          <a:solidFill>
            <a:srgbClr val="FFC000"/>
          </a:solidFill>
          <a:ln>
            <a:solidFill>
              <a:srgbClr val="003274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E" sz="1108" b="1" dirty="0">
                <a:solidFill>
                  <a:srgbClr val="003274"/>
                </a:solidFill>
              </a:rPr>
              <a:t>Activity</a:t>
            </a:r>
            <a:endParaRPr lang="en-US" sz="1108" b="1" dirty="0">
              <a:solidFill>
                <a:srgbClr val="003274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457035" y="2719965"/>
            <a:ext cx="706255" cy="361740"/>
          </a:xfrm>
          <a:prstGeom prst="roundRect">
            <a:avLst/>
          </a:prstGeom>
          <a:solidFill>
            <a:srgbClr val="FFC000"/>
          </a:solidFill>
          <a:ln>
            <a:solidFill>
              <a:srgbClr val="003274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E" sz="1108" b="1" dirty="0">
                <a:solidFill>
                  <a:srgbClr val="003274"/>
                </a:solidFill>
              </a:rPr>
              <a:t>Activity</a:t>
            </a:r>
            <a:endParaRPr lang="en-US" sz="1108" b="1" dirty="0">
              <a:solidFill>
                <a:srgbClr val="003274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115392" y="2085484"/>
            <a:ext cx="706255" cy="361740"/>
          </a:xfrm>
          <a:prstGeom prst="roundRect">
            <a:avLst/>
          </a:prstGeom>
          <a:solidFill>
            <a:srgbClr val="FFC000"/>
          </a:solidFill>
          <a:ln>
            <a:solidFill>
              <a:srgbClr val="003274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E" sz="1108" b="1" dirty="0">
                <a:solidFill>
                  <a:srgbClr val="003274"/>
                </a:solidFill>
              </a:rPr>
              <a:t>Process</a:t>
            </a:r>
            <a:endParaRPr lang="en-US" sz="1108" b="1" dirty="0">
              <a:solidFill>
                <a:srgbClr val="003274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205298" y="2518998"/>
            <a:ext cx="706255" cy="361740"/>
          </a:xfrm>
          <a:prstGeom prst="roundRect">
            <a:avLst/>
          </a:prstGeom>
          <a:solidFill>
            <a:srgbClr val="FFC000"/>
          </a:solidFill>
          <a:ln>
            <a:solidFill>
              <a:srgbClr val="003274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E" sz="1108" b="1" dirty="0">
                <a:solidFill>
                  <a:srgbClr val="003274"/>
                </a:solidFill>
              </a:rPr>
              <a:t>Process</a:t>
            </a:r>
            <a:endParaRPr lang="en-US" sz="1108" b="1" dirty="0">
              <a:solidFill>
                <a:srgbClr val="003274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464742" y="2711353"/>
            <a:ext cx="706255" cy="361740"/>
          </a:xfrm>
          <a:prstGeom prst="roundRect">
            <a:avLst/>
          </a:prstGeom>
          <a:solidFill>
            <a:srgbClr val="FFC000"/>
          </a:solidFill>
          <a:ln>
            <a:solidFill>
              <a:srgbClr val="003274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E" sz="1108" b="1" dirty="0">
                <a:solidFill>
                  <a:srgbClr val="003274"/>
                </a:solidFill>
              </a:rPr>
              <a:t>Process</a:t>
            </a:r>
            <a:endParaRPr lang="en-US" sz="1108" b="1" dirty="0">
              <a:solidFill>
                <a:srgbClr val="003274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072177" y="1456744"/>
            <a:ext cx="743578" cy="358868"/>
          </a:xfrm>
          <a:prstGeom prst="roundRect">
            <a:avLst/>
          </a:prstGeom>
          <a:solidFill>
            <a:srgbClr val="FFC000"/>
          </a:solidFill>
          <a:ln>
            <a:solidFill>
              <a:srgbClr val="003274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E" sz="1108" b="1" dirty="0">
                <a:solidFill>
                  <a:srgbClr val="003274"/>
                </a:solidFill>
              </a:rPr>
              <a:t>Process</a:t>
            </a:r>
            <a:endParaRPr lang="en-US" sz="1108" b="1" dirty="0">
              <a:solidFill>
                <a:srgbClr val="003274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713457" y="1597421"/>
            <a:ext cx="706255" cy="361740"/>
          </a:xfrm>
          <a:prstGeom prst="roundRect">
            <a:avLst/>
          </a:prstGeom>
          <a:solidFill>
            <a:srgbClr val="FFC000"/>
          </a:solidFill>
          <a:ln>
            <a:solidFill>
              <a:srgbClr val="003274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E" sz="1108" b="1" dirty="0">
                <a:solidFill>
                  <a:srgbClr val="003274"/>
                </a:solidFill>
              </a:rPr>
              <a:t>Process</a:t>
            </a:r>
            <a:endParaRPr lang="en-US" sz="1108" b="1" dirty="0">
              <a:solidFill>
                <a:srgbClr val="003274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785231" y="3942993"/>
            <a:ext cx="706255" cy="361740"/>
          </a:xfrm>
          <a:prstGeom prst="roundRect">
            <a:avLst/>
          </a:prstGeom>
          <a:solidFill>
            <a:srgbClr val="FFC000"/>
          </a:solidFill>
          <a:ln>
            <a:solidFill>
              <a:srgbClr val="003274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E" sz="1108" b="1" dirty="0">
                <a:solidFill>
                  <a:srgbClr val="003274"/>
                </a:solidFill>
              </a:rPr>
              <a:t>Process</a:t>
            </a:r>
            <a:endParaRPr lang="en-US" sz="1108" b="1" dirty="0">
              <a:solidFill>
                <a:srgbClr val="003274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031077" y="2412772"/>
            <a:ext cx="706255" cy="361740"/>
          </a:xfrm>
          <a:prstGeom prst="roundRect">
            <a:avLst/>
          </a:prstGeom>
          <a:solidFill>
            <a:srgbClr val="FFC000"/>
          </a:solidFill>
          <a:ln>
            <a:solidFill>
              <a:srgbClr val="003274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E" sz="1108" b="1" dirty="0">
                <a:solidFill>
                  <a:srgbClr val="003274"/>
                </a:solidFill>
              </a:rPr>
              <a:t>Process</a:t>
            </a:r>
            <a:endParaRPr lang="en-US" sz="1108" b="1" dirty="0">
              <a:solidFill>
                <a:srgbClr val="003274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565224" y="3948736"/>
            <a:ext cx="706255" cy="361740"/>
          </a:xfrm>
          <a:prstGeom prst="roundRect">
            <a:avLst/>
          </a:prstGeom>
          <a:solidFill>
            <a:srgbClr val="FFC000"/>
          </a:solidFill>
          <a:ln>
            <a:solidFill>
              <a:srgbClr val="003274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E" sz="1108" b="1" dirty="0">
                <a:solidFill>
                  <a:srgbClr val="003274"/>
                </a:solidFill>
              </a:rPr>
              <a:t>Actions</a:t>
            </a:r>
            <a:endParaRPr lang="en-US" sz="1108" b="1" dirty="0">
              <a:solidFill>
                <a:srgbClr val="003274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553590" y="4296122"/>
            <a:ext cx="706255" cy="361740"/>
          </a:xfrm>
          <a:prstGeom prst="roundRect">
            <a:avLst/>
          </a:prstGeom>
          <a:solidFill>
            <a:srgbClr val="FFC000"/>
          </a:solidFill>
          <a:ln>
            <a:solidFill>
              <a:srgbClr val="003274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E" sz="1108" b="1" dirty="0">
                <a:solidFill>
                  <a:srgbClr val="003274"/>
                </a:solidFill>
              </a:rPr>
              <a:t>Actions</a:t>
            </a:r>
            <a:endParaRPr lang="en-US" sz="1108" b="1" dirty="0">
              <a:solidFill>
                <a:srgbClr val="003274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157549" y="2076871"/>
            <a:ext cx="706255" cy="361740"/>
          </a:xfrm>
          <a:prstGeom prst="roundRect">
            <a:avLst/>
          </a:prstGeom>
          <a:solidFill>
            <a:srgbClr val="FFC000"/>
          </a:solidFill>
          <a:ln>
            <a:solidFill>
              <a:srgbClr val="003274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E" sz="1108" b="1" dirty="0">
                <a:solidFill>
                  <a:srgbClr val="003274"/>
                </a:solidFill>
              </a:rPr>
              <a:t>Actions</a:t>
            </a:r>
            <a:endParaRPr lang="en-US" sz="1108" b="1" dirty="0">
              <a:solidFill>
                <a:srgbClr val="003274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231137" y="1115101"/>
            <a:ext cx="706255" cy="361740"/>
          </a:xfrm>
          <a:prstGeom prst="roundRect">
            <a:avLst/>
          </a:prstGeom>
          <a:solidFill>
            <a:srgbClr val="FFC000"/>
          </a:solidFill>
          <a:ln>
            <a:solidFill>
              <a:srgbClr val="003274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E" sz="1108" b="1" dirty="0">
                <a:solidFill>
                  <a:srgbClr val="003274"/>
                </a:solidFill>
              </a:rPr>
              <a:t>Actions</a:t>
            </a:r>
            <a:endParaRPr lang="en-US" sz="1108" b="1" dirty="0">
              <a:solidFill>
                <a:srgbClr val="003274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352774" y="1462486"/>
            <a:ext cx="706255" cy="361740"/>
          </a:xfrm>
          <a:prstGeom prst="roundRect">
            <a:avLst/>
          </a:prstGeom>
          <a:solidFill>
            <a:srgbClr val="FFC000"/>
          </a:solidFill>
          <a:ln>
            <a:solidFill>
              <a:srgbClr val="003274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E" sz="1108" b="1" dirty="0">
                <a:solidFill>
                  <a:srgbClr val="003274"/>
                </a:solidFill>
              </a:rPr>
              <a:t>Actions</a:t>
            </a:r>
            <a:endParaRPr lang="en-US" sz="1108" b="1" dirty="0">
              <a:solidFill>
                <a:srgbClr val="003274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7457186" y="2826190"/>
            <a:ext cx="706255" cy="361740"/>
          </a:xfrm>
          <a:prstGeom prst="roundRect">
            <a:avLst/>
          </a:prstGeom>
          <a:solidFill>
            <a:srgbClr val="FFC000"/>
          </a:solidFill>
          <a:ln>
            <a:solidFill>
              <a:srgbClr val="003274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E" sz="1108" b="1" dirty="0">
                <a:solidFill>
                  <a:srgbClr val="003274"/>
                </a:solidFill>
              </a:rPr>
              <a:t>Actions</a:t>
            </a:r>
            <a:endParaRPr lang="en-US" sz="1108" b="1" dirty="0">
              <a:solidFill>
                <a:srgbClr val="003274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546186" y="2277838"/>
            <a:ext cx="706255" cy="361740"/>
          </a:xfrm>
          <a:prstGeom prst="roundRect">
            <a:avLst/>
          </a:prstGeom>
          <a:solidFill>
            <a:srgbClr val="FFC000"/>
          </a:solidFill>
          <a:ln>
            <a:solidFill>
              <a:srgbClr val="003274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E" sz="1108" b="1" dirty="0">
                <a:solidFill>
                  <a:srgbClr val="003274"/>
                </a:solidFill>
              </a:rPr>
              <a:t>Actions</a:t>
            </a:r>
            <a:endParaRPr lang="en-US" sz="1108" b="1" dirty="0">
              <a:solidFill>
                <a:srgbClr val="003274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034098" y="4571733"/>
            <a:ext cx="706255" cy="361740"/>
          </a:xfrm>
          <a:prstGeom prst="roundRect">
            <a:avLst/>
          </a:prstGeom>
          <a:solidFill>
            <a:srgbClr val="FFC000"/>
          </a:solidFill>
          <a:ln>
            <a:solidFill>
              <a:srgbClr val="003274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E" sz="1108" b="1" dirty="0">
                <a:solidFill>
                  <a:srgbClr val="003274"/>
                </a:solidFill>
              </a:rPr>
              <a:t>Actions</a:t>
            </a:r>
            <a:endParaRPr lang="en-US" sz="1108" b="1" dirty="0">
              <a:solidFill>
                <a:srgbClr val="003274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709680" y="3386027"/>
            <a:ext cx="706255" cy="361740"/>
          </a:xfrm>
          <a:prstGeom prst="roundRect">
            <a:avLst/>
          </a:prstGeom>
          <a:solidFill>
            <a:srgbClr val="FFC000"/>
          </a:solidFill>
          <a:ln>
            <a:solidFill>
              <a:srgbClr val="003274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E" sz="1108" b="1" dirty="0">
                <a:solidFill>
                  <a:srgbClr val="003274"/>
                </a:solidFill>
              </a:rPr>
              <a:t>Tasks</a:t>
            </a:r>
            <a:endParaRPr lang="en-US" sz="1108" b="1" dirty="0">
              <a:solidFill>
                <a:srgbClr val="003274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7399767" y="3423350"/>
            <a:ext cx="706255" cy="361740"/>
          </a:xfrm>
          <a:prstGeom prst="roundRect">
            <a:avLst/>
          </a:prstGeom>
          <a:solidFill>
            <a:srgbClr val="FFC000"/>
          </a:solidFill>
          <a:ln>
            <a:solidFill>
              <a:srgbClr val="003274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E" sz="1108" b="1" dirty="0">
                <a:solidFill>
                  <a:srgbClr val="003274"/>
                </a:solidFill>
              </a:rPr>
              <a:t>Tasks</a:t>
            </a:r>
            <a:endParaRPr lang="en-US" sz="1108" b="1" dirty="0">
              <a:solidFill>
                <a:srgbClr val="003274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2820589" y="1875904"/>
            <a:ext cx="706255" cy="361740"/>
          </a:xfrm>
          <a:prstGeom prst="roundRect">
            <a:avLst/>
          </a:prstGeom>
          <a:solidFill>
            <a:srgbClr val="FFC000"/>
          </a:solidFill>
          <a:ln>
            <a:solidFill>
              <a:srgbClr val="003274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E" sz="1108" b="1" dirty="0">
                <a:solidFill>
                  <a:srgbClr val="003274"/>
                </a:solidFill>
              </a:rPr>
              <a:t>Tasks</a:t>
            </a:r>
            <a:endParaRPr lang="en-US" sz="1108" b="1" dirty="0">
              <a:solidFill>
                <a:srgbClr val="003274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152563" y="2257741"/>
            <a:ext cx="706255" cy="361740"/>
          </a:xfrm>
          <a:prstGeom prst="roundRect">
            <a:avLst/>
          </a:prstGeom>
          <a:solidFill>
            <a:srgbClr val="FFC000"/>
          </a:solidFill>
          <a:ln>
            <a:solidFill>
              <a:srgbClr val="003274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E" sz="1108" b="1" dirty="0">
                <a:solidFill>
                  <a:srgbClr val="003274"/>
                </a:solidFill>
              </a:rPr>
              <a:t>Tasks</a:t>
            </a:r>
            <a:endParaRPr lang="en-US" sz="1108" b="1" dirty="0">
              <a:solidFill>
                <a:srgbClr val="003274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6047546" y="3121900"/>
            <a:ext cx="706255" cy="361740"/>
          </a:xfrm>
          <a:prstGeom prst="roundRect">
            <a:avLst/>
          </a:prstGeom>
          <a:solidFill>
            <a:srgbClr val="FFC000"/>
          </a:solidFill>
          <a:ln>
            <a:solidFill>
              <a:srgbClr val="003274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E" sz="1108" b="1" dirty="0">
                <a:solidFill>
                  <a:srgbClr val="003274"/>
                </a:solidFill>
              </a:rPr>
              <a:t>Tasks</a:t>
            </a:r>
            <a:endParaRPr lang="en-US" sz="1108" b="1" dirty="0">
              <a:solidFill>
                <a:srgbClr val="003274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778432" y="3951606"/>
            <a:ext cx="706255" cy="361740"/>
          </a:xfrm>
          <a:prstGeom prst="roundRect">
            <a:avLst/>
          </a:prstGeom>
          <a:solidFill>
            <a:srgbClr val="FFC000"/>
          </a:solidFill>
          <a:ln>
            <a:solidFill>
              <a:srgbClr val="003274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E" sz="1108" b="1" dirty="0">
                <a:solidFill>
                  <a:srgbClr val="003274"/>
                </a:solidFill>
              </a:rPr>
              <a:t>Tasks</a:t>
            </a:r>
            <a:endParaRPr lang="en-US" sz="1108" b="1" dirty="0">
              <a:solidFill>
                <a:srgbClr val="003274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5157549" y="1008875"/>
            <a:ext cx="706255" cy="361740"/>
          </a:xfrm>
          <a:prstGeom prst="roundRect">
            <a:avLst/>
          </a:prstGeom>
          <a:solidFill>
            <a:srgbClr val="FFC000"/>
          </a:solidFill>
          <a:ln>
            <a:solidFill>
              <a:srgbClr val="003274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E" sz="1108" b="1" dirty="0">
                <a:solidFill>
                  <a:srgbClr val="003274"/>
                </a:solidFill>
              </a:rPr>
              <a:t>Tasks</a:t>
            </a:r>
            <a:endParaRPr lang="en-US" sz="1108" b="1" dirty="0">
              <a:solidFill>
                <a:srgbClr val="003274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6638963" y="853843"/>
            <a:ext cx="706255" cy="361740"/>
          </a:xfrm>
          <a:prstGeom prst="roundRect">
            <a:avLst/>
          </a:prstGeom>
          <a:solidFill>
            <a:srgbClr val="FFC000"/>
          </a:solidFill>
          <a:ln>
            <a:solidFill>
              <a:srgbClr val="003274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E" sz="1108" b="1" dirty="0">
                <a:solidFill>
                  <a:srgbClr val="003274"/>
                </a:solidFill>
              </a:rPr>
              <a:t>Tasks</a:t>
            </a:r>
            <a:endParaRPr lang="en-US" sz="1108" b="1" dirty="0">
              <a:solidFill>
                <a:srgbClr val="003274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210523" y="802375"/>
            <a:ext cx="2532185" cy="1239715"/>
          </a:xfrm>
          <a:prstGeom prst="roundRect">
            <a:avLst>
              <a:gd name="adj" fmla="val 6375"/>
            </a:avLst>
          </a:prstGeom>
          <a:solidFill>
            <a:schemeClr val="accent5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E" sz="1846" b="1" dirty="0">
                <a:solidFill>
                  <a:prstClr val="white"/>
                </a:solidFill>
              </a:rPr>
              <a:t>Lean takes out waste activities that don’t add value for the customer</a:t>
            </a:r>
            <a:endParaRPr lang="en-US" sz="1846" b="1" dirty="0">
              <a:solidFill>
                <a:prstClr val="white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6385736" y="3659127"/>
            <a:ext cx="2480896" cy="1241181"/>
          </a:xfrm>
          <a:prstGeom prst="roundRect">
            <a:avLst>
              <a:gd name="adj" fmla="val 7244"/>
            </a:avLst>
          </a:prstGeom>
          <a:solidFill>
            <a:schemeClr val="accent5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E" sz="1846" b="1" dirty="0">
                <a:solidFill>
                  <a:prstClr val="white"/>
                </a:solidFill>
              </a:rPr>
              <a:t>Lean creates optimum flow of value-adding processes</a:t>
            </a:r>
            <a:endParaRPr lang="en-US" sz="1846" b="1" dirty="0">
              <a:solidFill>
                <a:prstClr val="white"/>
              </a:solidFill>
            </a:endParaRP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466969" y="1488"/>
            <a:ext cx="8229600" cy="680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IE" sz="3200" dirty="0">
                <a:solidFill>
                  <a:srgbClr val="003274"/>
                </a:solidFill>
              </a:rPr>
              <a:t>Lean Thinking: A Typical Workplace</a:t>
            </a:r>
          </a:p>
        </p:txBody>
      </p:sp>
    </p:spTree>
    <p:extLst>
      <p:ext uri="{BB962C8B-B14F-4D97-AF65-F5344CB8AC3E}">
        <p14:creationId xmlns:p14="http://schemas.microsoft.com/office/powerpoint/2010/main" val="970551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1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2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2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6000"/>
                            </p:stCondLst>
                            <p:childTnLst>
                              <p:par>
                                <p:cTn id="12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7000"/>
                            </p:stCondLst>
                            <p:childTnLst>
                              <p:par>
                                <p:cTn id="13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9000"/>
                            </p:stCondLst>
                            <p:childTnLst>
                              <p:par>
                                <p:cTn id="13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7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5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5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3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3000"/>
                            </p:stCondLst>
                            <p:childTnLst>
                              <p:par>
                                <p:cTn id="215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13500"/>
                            </p:stCondLst>
                            <p:childTnLst>
                              <p:par>
                                <p:cTn id="220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000"/>
                            </p:stCondLst>
                            <p:childTnLst>
                              <p:par>
                                <p:cTn id="23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2871E-6 L -0.00208 0.15626 " pathEditMode="relative" rAng="0" ptsTypes="AA">
                                      <p:cBhvr>
                                        <p:cTn id="2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5417 0.00231 0.10851 0.00485 0.13473 0.02173 C 0.16094 0.0386 0.1724 0.07975 0.15712 0.10055 C 0.14184 0.12136 0.06268 0.13916 0.04289 0.14678 " pathEditMode="relative" ptsTypes="aaaA">
                                      <p:cBhvr>
                                        <p:cTn id="2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5000"/>
                            </p:stCondLst>
                            <p:childTnLst>
                              <p:par>
                                <p:cTn id="2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03745E-6 L -0.00208 -0.02173 " pathEditMode="relative" ptsTypes="AA">
                                      <p:cBhvr>
                                        <p:cTn id="2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6000"/>
                            </p:stCondLst>
                            <p:childTnLst>
                              <p:par>
                                <p:cTn id="2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007 C 0.06146 0.00185 0.12344 0.00485 0.175 -0.02982 C 0.22639 -0.06427 0.28646 -0.17869 0.30816 -0.20689 " pathEditMode="relative" rAng="0" ptsTypes="aaA">
                                      <p:cBhvr>
                                        <p:cTn id="24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00" y="-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439457" y="3207689"/>
            <a:ext cx="706255" cy="361740"/>
          </a:xfrm>
          <a:prstGeom prst="roundRect">
            <a:avLst/>
          </a:prstGeom>
          <a:solidFill>
            <a:srgbClr val="FFC000"/>
          </a:solidFill>
          <a:ln>
            <a:solidFill>
              <a:srgbClr val="003274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E" sz="1108" dirty="0">
                <a:ln>
                  <a:solidFill>
                    <a:srgbClr val="003274"/>
                  </a:solidFill>
                </a:ln>
                <a:solidFill>
                  <a:srgbClr val="003274"/>
                </a:solidFill>
              </a:rPr>
              <a:t>Process</a:t>
            </a:r>
            <a:endParaRPr lang="en-US" sz="1108" dirty="0">
              <a:ln>
                <a:solidFill>
                  <a:srgbClr val="003274"/>
                </a:solidFill>
              </a:ln>
              <a:solidFill>
                <a:srgbClr val="003274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408783" y="3210560"/>
            <a:ext cx="706255" cy="361740"/>
          </a:xfrm>
          <a:prstGeom prst="roundRect">
            <a:avLst/>
          </a:prstGeom>
          <a:solidFill>
            <a:srgbClr val="FFC000"/>
          </a:solidFill>
          <a:ln>
            <a:solidFill>
              <a:srgbClr val="003274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E" sz="1108" dirty="0">
                <a:ln>
                  <a:solidFill>
                    <a:srgbClr val="003274"/>
                  </a:solidFill>
                </a:ln>
                <a:solidFill>
                  <a:srgbClr val="003274"/>
                </a:solidFill>
              </a:rPr>
              <a:t>Process</a:t>
            </a:r>
            <a:endParaRPr lang="en-US" sz="1108" dirty="0">
              <a:ln>
                <a:solidFill>
                  <a:srgbClr val="003274"/>
                </a:solidFill>
              </a:ln>
              <a:solidFill>
                <a:srgbClr val="003274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427066" y="3213432"/>
            <a:ext cx="706255" cy="361740"/>
          </a:xfrm>
          <a:prstGeom prst="roundRect">
            <a:avLst/>
          </a:prstGeom>
          <a:solidFill>
            <a:srgbClr val="FFC000"/>
          </a:solidFill>
          <a:ln>
            <a:solidFill>
              <a:srgbClr val="003274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E" sz="1108" dirty="0">
                <a:ln>
                  <a:solidFill>
                    <a:srgbClr val="003274"/>
                  </a:solidFill>
                </a:ln>
                <a:solidFill>
                  <a:srgbClr val="003274"/>
                </a:solidFill>
              </a:rPr>
              <a:t>Process</a:t>
            </a:r>
            <a:endParaRPr lang="en-US" sz="1108" dirty="0">
              <a:ln>
                <a:solidFill>
                  <a:srgbClr val="003274"/>
                </a:solidFill>
              </a:ln>
              <a:solidFill>
                <a:srgbClr val="003274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47919" y="3216301"/>
            <a:ext cx="743578" cy="358868"/>
          </a:xfrm>
          <a:prstGeom prst="roundRect">
            <a:avLst/>
          </a:prstGeom>
          <a:solidFill>
            <a:srgbClr val="FFC000"/>
          </a:solidFill>
          <a:ln>
            <a:solidFill>
              <a:srgbClr val="003274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E" sz="1108" dirty="0">
                <a:ln>
                  <a:solidFill>
                    <a:srgbClr val="003274"/>
                  </a:solidFill>
                </a:ln>
                <a:solidFill>
                  <a:srgbClr val="003274"/>
                </a:solidFill>
              </a:rPr>
              <a:t>Process</a:t>
            </a:r>
            <a:endParaRPr lang="en-US" sz="1108" dirty="0">
              <a:ln>
                <a:solidFill>
                  <a:srgbClr val="003274"/>
                </a:solidFill>
              </a:ln>
              <a:solidFill>
                <a:srgbClr val="003274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416489" y="2702400"/>
            <a:ext cx="706255" cy="361740"/>
          </a:xfrm>
          <a:prstGeom prst="roundRect">
            <a:avLst/>
          </a:prstGeom>
          <a:solidFill>
            <a:srgbClr val="FFC000"/>
          </a:solidFill>
          <a:ln>
            <a:solidFill>
              <a:srgbClr val="003274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E" sz="1108" dirty="0">
                <a:ln>
                  <a:solidFill>
                    <a:srgbClr val="003274"/>
                  </a:solidFill>
                </a:ln>
                <a:solidFill>
                  <a:srgbClr val="003274"/>
                </a:solidFill>
              </a:rPr>
              <a:t>Process</a:t>
            </a:r>
            <a:endParaRPr lang="en-US" sz="1108" dirty="0">
              <a:ln>
                <a:solidFill>
                  <a:srgbClr val="003274"/>
                </a:solidFill>
              </a:ln>
              <a:solidFill>
                <a:srgbClr val="003274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400321" y="3204817"/>
            <a:ext cx="706255" cy="361740"/>
          </a:xfrm>
          <a:prstGeom prst="roundRect">
            <a:avLst/>
          </a:prstGeom>
          <a:solidFill>
            <a:srgbClr val="FFC000"/>
          </a:solidFill>
          <a:ln>
            <a:solidFill>
              <a:srgbClr val="003274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E" sz="1108" dirty="0">
                <a:ln>
                  <a:solidFill>
                    <a:srgbClr val="003274"/>
                  </a:solidFill>
                </a:ln>
                <a:solidFill>
                  <a:srgbClr val="003274"/>
                </a:solidFill>
              </a:rPr>
              <a:t>Process</a:t>
            </a:r>
            <a:endParaRPr lang="en-US" sz="1108" dirty="0">
              <a:ln>
                <a:solidFill>
                  <a:srgbClr val="003274"/>
                </a:solidFill>
              </a:ln>
              <a:solidFill>
                <a:srgbClr val="003274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1304089" y="2271350"/>
            <a:ext cx="6612923" cy="1827692"/>
          </a:xfrm>
          <a:prstGeom prst="rightArrow">
            <a:avLst>
              <a:gd name="adj1" fmla="val 57767"/>
              <a:gd name="adj2" fmla="val 49029"/>
            </a:avLst>
          </a:prstGeom>
          <a:gradFill>
            <a:gsLst>
              <a:gs pos="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85" dirty="0">
              <a:ln>
                <a:solidFill>
                  <a:srgbClr val="97BE0D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424045" y="3224914"/>
            <a:ext cx="706255" cy="361740"/>
          </a:xfrm>
          <a:prstGeom prst="roundRect">
            <a:avLst/>
          </a:prstGeom>
          <a:solidFill>
            <a:srgbClr val="FFC000"/>
          </a:solidFill>
          <a:ln>
            <a:solidFill>
              <a:srgbClr val="003274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E" sz="1108" dirty="0">
                <a:ln>
                  <a:solidFill>
                    <a:srgbClr val="003274"/>
                  </a:solidFill>
                </a:ln>
                <a:solidFill>
                  <a:srgbClr val="003274"/>
                </a:solidFill>
              </a:rPr>
              <a:t>Process</a:t>
            </a:r>
            <a:endParaRPr lang="en-US" sz="1108" dirty="0">
              <a:ln>
                <a:solidFill>
                  <a:srgbClr val="003274"/>
                </a:solidFill>
              </a:ln>
              <a:solidFill>
                <a:srgbClr val="003274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5777" y="1173922"/>
            <a:ext cx="80047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rgbClr val="063579"/>
                </a:solidFill>
                <a:cs typeface="Calibri" panose="020F0502020204030204" pitchFamily="34" charset="0"/>
              </a:rPr>
              <a:t>Lean  looks at the system, takes out </a:t>
            </a:r>
            <a:r>
              <a:rPr lang="en-GB" sz="2800" b="1" u="sng" dirty="0">
                <a:solidFill>
                  <a:srgbClr val="063579"/>
                </a:solidFill>
                <a:cs typeface="Calibri" panose="020F0502020204030204" pitchFamily="34" charset="0"/>
              </a:rPr>
              <a:t>waste</a:t>
            </a:r>
            <a:r>
              <a:rPr lang="en-GB" sz="2800" dirty="0">
                <a:solidFill>
                  <a:srgbClr val="063579"/>
                </a:solidFill>
                <a:cs typeface="Calibri" panose="020F0502020204030204" pitchFamily="34" charset="0"/>
              </a:rPr>
              <a:t>,</a:t>
            </a:r>
            <a:r>
              <a:rPr lang="en-GB" sz="2800" b="1" dirty="0">
                <a:solidFill>
                  <a:srgbClr val="063579"/>
                </a:solidFill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en-GB" sz="2800" dirty="0">
                <a:solidFill>
                  <a:srgbClr val="063579"/>
                </a:solidFill>
                <a:cs typeface="Calibri" panose="020F0502020204030204" pitchFamily="34" charset="0"/>
              </a:rPr>
              <a:t>and improves </a:t>
            </a:r>
            <a:r>
              <a:rPr lang="en-GB" sz="2800" b="1" u="sng" dirty="0">
                <a:solidFill>
                  <a:srgbClr val="063579"/>
                </a:solidFill>
                <a:cs typeface="Calibri" panose="020F0502020204030204" pitchFamily="34" charset="0"/>
              </a:rPr>
              <a:t>flow.</a:t>
            </a:r>
            <a:endParaRPr lang="en-US" sz="2800" u="sng" dirty="0">
              <a:solidFill>
                <a:srgbClr val="063579"/>
              </a:solidFill>
              <a:cs typeface="Calibri" panose="020F0502020204030204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66969" y="1488"/>
            <a:ext cx="8229600" cy="680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IE" sz="3200" dirty="0">
                <a:solidFill>
                  <a:srgbClr val="003274"/>
                </a:solidFill>
              </a:rPr>
              <a:t>Lean Thinking: A Typical Workplace</a:t>
            </a:r>
          </a:p>
        </p:txBody>
      </p:sp>
    </p:spTree>
    <p:extLst>
      <p:ext uri="{BB962C8B-B14F-4D97-AF65-F5344CB8AC3E}">
        <p14:creationId xmlns:p14="http://schemas.microsoft.com/office/powerpoint/2010/main" val="43838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B00239-6D9B-4051-9B52-D6916F5C8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Progressive Training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78A63504-C03B-4A88-A57E-9E1A9B767E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0158692"/>
              </p:ext>
            </p:extLst>
          </p:nvPr>
        </p:nvGraphicFramePr>
        <p:xfrm>
          <a:off x="584367" y="1198088"/>
          <a:ext cx="3632200" cy="3517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50AA09AA-1E46-4AEC-9270-1388B5A438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2048457"/>
              </p:ext>
            </p:extLst>
          </p:nvPr>
        </p:nvGraphicFramePr>
        <p:xfrm>
          <a:off x="2816558" y="1173141"/>
          <a:ext cx="3160017" cy="677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0017">
                  <a:extLst>
                    <a:ext uri="{9D8B030D-6E8A-4147-A177-3AD203B41FA5}">
                      <a16:colId xmlns:a16="http://schemas.microsoft.com/office/drawing/2014/main" xmlns="" val="3976457104"/>
                    </a:ext>
                  </a:extLst>
                </a:gridCol>
              </a:tblGrid>
              <a:tr h="67733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dirty="0"/>
                        <a:t>Master Black Belt – Trains and coaches black belts. Functions at the Six Sigma program level </a:t>
                      </a:r>
                    </a:p>
                    <a:p>
                      <a:endParaRPr lang="en-IE" sz="12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3203274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8461E7CF-50C2-4293-8499-33270542F1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8406277"/>
              </p:ext>
            </p:extLst>
          </p:nvPr>
        </p:nvGraphicFramePr>
        <p:xfrm>
          <a:off x="3156115" y="1894654"/>
          <a:ext cx="3227751" cy="677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7751">
                  <a:extLst>
                    <a:ext uri="{9D8B030D-6E8A-4147-A177-3AD203B41FA5}">
                      <a16:colId xmlns:a16="http://schemas.microsoft.com/office/drawing/2014/main" xmlns="" val="3976457104"/>
                    </a:ext>
                  </a:extLst>
                </a:gridCol>
              </a:tblGrid>
              <a:tr h="677096">
                <a:tc>
                  <a:txBody>
                    <a:bodyPr/>
                    <a:lstStyle/>
                    <a:p>
                      <a:r>
                        <a:rPr lang="en-IE" sz="1200" dirty="0"/>
                        <a:t>Black Belt - Lead problem-solving projects. Trains and coaches project teams.</a:t>
                      </a:r>
                    </a:p>
                    <a:p>
                      <a:endParaRPr lang="en-IE" sz="12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3203274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50EE7A08-97EC-4D9F-BD67-611C6342AA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7646164"/>
              </p:ext>
            </p:extLst>
          </p:nvPr>
        </p:nvGraphicFramePr>
        <p:xfrm>
          <a:off x="3477849" y="2585469"/>
          <a:ext cx="3439418" cy="677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9418">
                  <a:extLst>
                    <a:ext uri="{9D8B030D-6E8A-4147-A177-3AD203B41FA5}">
                      <a16:colId xmlns:a16="http://schemas.microsoft.com/office/drawing/2014/main" xmlns="" val="3976457104"/>
                    </a:ext>
                  </a:extLst>
                </a:gridCol>
              </a:tblGrid>
              <a:tr h="677096">
                <a:tc>
                  <a:txBody>
                    <a:bodyPr/>
                    <a:lstStyle/>
                    <a:p>
                      <a:r>
                        <a:rPr lang="en-IE" sz="1200" dirty="0"/>
                        <a:t>Green Belt – Leads green belt projects, assists with data collection and analysis for black belt projects </a:t>
                      </a:r>
                    </a:p>
                    <a:p>
                      <a:endParaRPr lang="en-IE" sz="12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3203274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EB600419-6410-45B6-946D-A24665C87A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9920682"/>
              </p:ext>
            </p:extLst>
          </p:nvPr>
        </p:nvGraphicFramePr>
        <p:xfrm>
          <a:off x="3816515" y="3315056"/>
          <a:ext cx="3439418" cy="677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9418">
                  <a:extLst>
                    <a:ext uri="{9D8B030D-6E8A-4147-A177-3AD203B41FA5}">
                      <a16:colId xmlns:a16="http://schemas.microsoft.com/office/drawing/2014/main" xmlns="" val="3976457104"/>
                    </a:ext>
                  </a:extLst>
                </a:gridCol>
              </a:tblGrid>
              <a:tr h="677096">
                <a:tc>
                  <a:txBody>
                    <a:bodyPr/>
                    <a:lstStyle/>
                    <a:p>
                      <a:r>
                        <a:rPr lang="en-IE" sz="1200" dirty="0"/>
                        <a:t>Yellow Belt – Participants as a project team member, reviews process improvements </a:t>
                      </a:r>
                    </a:p>
                    <a:p>
                      <a:endParaRPr lang="en-IE" sz="12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32032743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CC3FD1D1-D596-4EEA-9592-9EDFB65E1B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91501"/>
              </p:ext>
            </p:extLst>
          </p:nvPr>
        </p:nvGraphicFramePr>
        <p:xfrm>
          <a:off x="4216567" y="4051948"/>
          <a:ext cx="3439418" cy="677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9418">
                  <a:extLst>
                    <a:ext uri="{9D8B030D-6E8A-4147-A177-3AD203B41FA5}">
                      <a16:colId xmlns:a16="http://schemas.microsoft.com/office/drawing/2014/main" xmlns="" val="3976457104"/>
                    </a:ext>
                  </a:extLst>
                </a:gridCol>
              </a:tblGrid>
              <a:tr h="677096">
                <a:tc>
                  <a:txBody>
                    <a:bodyPr/>
                    <a:lstStyle/>
                    <a:p>
                      <a:r>
                        <a:rPr lang="en-IE" sz="1200" dirty="0"/>
                        <a:t>White Belt – Introductory level of knowledge, works in problem-solving teams. </a:t>
                      </a:r>
                    </a:p>
                    <a:p>
                      <a:endParaRPr lang="en-IE" sz="12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320327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62431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3E1537-015F-4D40-9D1F-C4044D89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/>
              <a:t>Suitability Matrix</a:t>
            </a:r>
            <a:br>
              <a:rPr lang="en-IE" dirty="0"/>
            </a:br>
            <a:endParaRPr lang="en-IE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0E09497C-FC64-42C3-A06A-6415FABFBE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5600960"/>
              </p:ext>
            </p:extLst>
          </p:nvPr>
        </p:nvGraphicFramePr>
        <p:xfrm>
          <a:off x="347456" y="726787"/>
          <a:ext cx="8522224" cy="4165253"/>
        </p:xfrm>
        <a:graphic>
          <a:graphicData uri="http://schemas.openxmlformats.org/drawingml/2006/table">
            <a:tbl>
              <a:tblPr/>
              <a:tblGrid>
                <a:gridCol w="14436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766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570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684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5521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212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23229">
                <a:tc>
                  <a:txBody>
                    <a:bodyPr/>
                    <a:lstStyle/>
                    <a:p>
                      <a:pPr algn="ctr" fontAlgn="b"/>
                      <a:r>
                        <a:rPr lang="en-IE" sz="16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Course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6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Suitability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6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Training Days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6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Mentoring Days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6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Certification Option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6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Completion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04791"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White Belt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white belt is a basic introduction to lean and is suitable for frontline staff, operatives, reception, interns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Half day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64140">
                <a:tc>
                  <a:txBody>
                    <a:bodyPr/>
                    <a:lstStyle/>
                    <a:p>
                      <a:pPr algn="ctr" fontAlgn="b"/>
                      <a:r>
                        <a:rPr lang="en-I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Yellow Belt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yellow belt is suitable for operatives and supervisors who have no formal problem solving training or experience but who may have management potential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Days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73093">
                <a:tc>
                  <a:txBody>
                    <a:bodyPr/>
                    <a:lstStyle/>
                    <a:p>
                      <a:pPr algn="ctr" fontAlgn="b"/>
                      <a:r>
                        <a:rPr lang="en-I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Green Belt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Green Belt is suitable for those that have already completed their yellow belt or managers and supervisors who are with the organisation over 3 years and require advanced problem solving capability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Days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06441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82F95E-ACCA-4100-943F-0F823AEB8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926" y="110311"/>
            <a:ext cx="8229600" cy="857250"/>
          </a:xfrm>
        </p:spPr>
        <p:txBody>
          <a:bodyPr/>
          <a:lstStyle/>
          <a:p>
            <a:r>
              <a:rPr lang="en-IE" dirty="0"/>
              <a:t>The DMAIC Methodology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02063B74-0CF6-4A64-8F6B-BD62FB4451ED}"/>
              </a:ext>
            </a:extLst>
          </p:cNvPr>
          <p:cNvGrpSpPr/>
          <p:nvPr/>
        </p:nvGrpSpPr>
        <p:grpSpPr>
          <a:xfrm>
            <a:off x="727210" y="688769"/>
            <a:ext cx="7799273" cy="3890840"/>
            <a:chOff x="727210" y="1407181"/>
            <a:chExt cx="8052503" cy="4383914"/>
          </a:xfrm>
        </p:grpSpPr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xmlns="" id="{C4BEC10F-40D9-4961-BF7D-BAB24273AAF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27210" y="1407181"/>
              <a:ext cx="7715250" cy="8566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ADC395CE-CA46-4155-9AF7-80972491A60E}"/>
                </a:ext>
              </a:extLst>
            </p:cNvPr>
            <p:cNvSpPr txBox="1"/>
            <p:nvPr/>
          </p:nvSpPr>
          <p:spPr>
            <a:xfrm>
              <a:off x="1615951" y="2566068"/>
              <a:ext cx="68265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2400" dirty="0">
                  <a:solidFill>
                    <a:srgbClr val="063579"/>
                  </a:solidFill>
                  <a:latin typeface="+mn-lt"/>
                </a:rPr>
                <a:t>Define the challenge or improvement opportunity</a:t>
              </a:r>
              <a:endParaRPr lang="en-US" sz="2400" dirty="0">
                <a:solidFill>
                  <a:srgbClr val="063579"/>
                </a:solidFill>
                <a:latin typeface="+mn-lt"/>
              </a:endParaRPr>
            </a:p>
          </p:txBody>
        </p:sp>
        <p:sp>
          <p:nvSpPr>
            <p:cNvPr id="6" name="Rounded Rectangle 3">
              <a:extLst>
                <a:ext uri="{FF2B5EF4-FFF2-40B4-BE49-F238E27FC236}">
                  <a16:creationId xmlns:a16="http://schemas.microsoft.com/office/drawing/2014/main" xmlns="" id="{2EB69C16-99D8-43C5-A404-5D175AA1283E}"/>
                </a:ext>
              </a:extLst>
            </p:cNvPr>
            <p:cNvSpPr/>
            <p:nvPr/>
          </p:nvSpPr>
          <p:spPr>
            <a:xfrm>
              <a:off x="965360" y="2494035"/>
              <a:ext cx="567913" cy="513395"/>
            </a:xfrm>
            <a:prstGeom prst="roundRect">
              <a:avLst>
                <a:gd name="adj" fmla="val 12385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2215" b="1" dirty="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1CA02CD6-BF54-4318-8602-4660BAB8372B}"/>
                </a:ext>
              </a:extLst>
            </p:cNvPr>
            <p:cNvSpPr txBox="1"/>
            <p:nvPr/>
          </p:nvSpPr>
          <p:spPr>
            <a:xfrm>
              <a:off x="1606456" y="3243857"/>
              <a:ext cx="68360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2400" dirty="0">
                  <a:solidFill>
                    <a:srgbClr val="063579"/>
                  </a:solidFill>
                  <a:latin typeface="+mn-lt"/>
                </a:rPr>
                <a:t>Measure current process performance</a:t>
              </a:r>
              <a:endParaRPr lang="en-US" sz="2400" dirty="0">
                <a:solidFill>
                  <a:srgbClr val="063579"/>
                </a:solidFill>
                <a:latin typeface="+mn-lt"/>
              </a:endParaRPr>
            </a:p>
          </p:txBody>
        </p:sp>
        <p:sp>
          <p:nvSpPr>
            <p:cNvPr id="8" name="Rounded Rectangle 22">
              <a:extLst>
                <a:ext uri="{FF2B5EF4-FFF2-40B4-BE49-F238E27FC236}">
                  <a16:creationId xmlns:a16="http://schemas.microsoft.com/office/drawing/2014/main" xmlns="" id="{15C8700D-2ECF-4CB0-8FF1-AF0C847E5087}"/>
                </a:ext>
              </a:extLst>
            </p:cNvPr>
            <p:cNvSpPr/>
            <p:nvPr/>
          </p:nvSpPr>
          <p:spPr>
            <a:xfrm>
              <a:off x="965359" y="3171824"/>
              <a:ext cx="567913" cy="513395"/>
            </a:xfrm>
            <a:prstGeom prst="roundRect">
              <a:avLst>
                <a:gd name="adj" fmla="val 12385"/>
              </a:avLst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2400" b="1" dirty="0">
                  <a:solidFill>
                    <a:schemeClr val="bg1"/>
                  </a:solidFill>
                </a:rPr>
                <a:t>M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A7220081-1DB0-4E0D-9542-54768D0C3AA7}"/>
                </a:ext>
              </a:extLst>
            </p:cNvPr>
            <p:cNvSpPr txBox="1"/>
            <p:nvPr/>
          </p:nvSpPr>
          <p:spPr>
            <a:xfrm>
              <a:off x="1622427" y="3729037"/>
              <a:ext cx="71572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2400" dirty="0">
                  <a:solidFill>
                    <a:srgbClr val="063579"/>
                  </a:solidFill>
                  <a:latin typeface="+mn-lt"/>
                </a:rPr>
                <a:t>Analyse the process to determine the root cause of poor performance</a:t>
              </a:r>
              <a:endParaRPr lang="en-US" sz="2400" dirty="0">
                <a:solidFill>
                  <a:srgbClr val="063579"/>
                </a:solidFill>
                <a:latin typeface="+mn-lt"/>
              </a:endParaRPr>
            </a:p>
          </p:txBody>
        </p:sp>
        <p:sp>
          <p:nvSpPr>
            <p:cNvPr id="10" name="Rounded Rectangle 28">
              <a:extLst>
                <a:ext uri="{FF2B5EF4-FFF2-40B4-BE49-F238E27FC236}">
                  <a16:creationId xmlns:a16="http://schemas.microsoft.com/office/drawing/2014/main" xmlns="" id="{F989FEB9-59FB-434D-9621-5D8856AEE3DC}"/>
                </a:ext>
              </a:extLst>
            </p:cNvPr>
            <p:cNvSpPr/>
            <p:nvPr/>
          </p:nvSpPr>
          <p:spPr>
            <a:xfrm>
              <a:off x="965358" y="3849614"/>
              <a:ext cx="567913" cy="513395"/>
            </a:xfrm>
            <a:prstGeom prst="roundRect">
              <a:avLst>
                <a:gd name="adj" fmla="val 12385"/>
              </a:avLst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2400" b="1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A1002351-D7AC-4021-B8F7-28D0EE0C3A45}"/>
                </a:ext>
              </a:extLst>
            </p:cNvPr>
            <p:cNvSpPr txBox="1"/>
            <p:nvPr/>
          </p:nvSpPr>
          <p:spPr>
            <a:xfrm>
              <a:off x="1606454" y="4651641"/>
              <a:ext cx="64553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2400" dirty="0">
                  <a:solidFill>
                    <a:srgbClr val="063579"/>
                  </a:solidFill>
                  <a:latin typeface="+mn-lt"/>
                </a:rPr>
                <a:t>Improve the process by attacking the root causes</a:t>
              </a:r>
              <a:endParaRPr lang="en-US" sz="2400" dirty="0">
                <a:solidFill>
                  <a:srgbClr val="063579"/>
                </a:solidFill>
                <a:latin typeface="+mn-lt"/>
              </a:endParaRPr>
            </a:p>
          </p:txBody>
        </p:sp>
        <p:sp>
          <p:nvSpPr>
            <p:cNvPr id="12" name="Rounded Rectangle 29">
              <a:extLst>
                <a:ext uri="{FF2B5EF4-FFF2-40B4-BE49-F238E27FC236}">
                  <a16:creationId xmlns:a16="http://schemas.microsoft.com/office/drawing/2014/main" xmlns="" id="{F595980D-9499-4FFF-8010-0BD46B589F62}"/>
                </a:ext>
              </a:extLst>
            </p:cNvPr>
            <p:cNvSpPr/>
            <p:nvPr/>
          </p:nvSpPr>
          <p:spPr>
            <a:xfrm>
              <a:off x="965358" y="4579608"/>
              <a:ext cx="567913" cy="513395"/>
            </a:xfrm>
            <a:prstGeom prst="roundRect">
              <a:avLst>
                <a:gd name="adj" fmla="val 12385"/>
              </a:avLst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2400" b="1" dirty="0">
                  <a:solidFill>
                    <a:schemeClr val="bg1"/>
                  </a:solidFill>
                </a:rPr>
                <a:t>I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CF08E0A6-DDB0-4745-BC61-E7FC5BA6EC23}"/>
                </a:ext>
              </a:extLst>
            </p:cNvPr>
            <p:cNvSpPr txBox="1"/>
            <p:nvPr/>
          </p:nvSpPr>
          <p:spPr>
            <a:xfrm>
              <a:off x="1606454" y="5329430"/>
              <a:ext cx="60596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2400" dirty="0">
                  <a:solidFill>
                    <a:srgbClr val="063579"/>
                  </a:solidFill>
                  <a:latin typeface="+mn-lt"/>
                </a:rPr>
                <a:t>Control the improved process to hold the gains</a:t>
              </a:r>
              <a:endParaRPr lang="en-US" sz="2400" dirty="0">
                <a:solidFill>
                  <a:srgbClr val="063579"/>
                </a:solidFill>
                <a:latin typeface="+mn-lt"/>
              </a:endParaRPr>
            </a:p>
          </p:txBody>
        </p:sp>
        <p:sp>
          <p:nvSpPr>
            <p:cNvPr id="14" name="Rounded Rectangle 35">
              <a:extLst>
                <a:ext uri="{FF2B5EF4-FFF2-40B4-BE49-F238E27FC236}">
                  <a16:creationId xmlns:a16="http://schemas.microsoft.com/office/drawing/2014/main" xmlns="" id="{83D39218-ACB4-4AF7-9F66-5396EC4928EA}"/>
                </a:ext>
              </a:extLst>
            </p:cNvPr>
            <p:cNvSpPr/>
            <p:nvPr/>
          </p:nvSpPr>
          <p:spPr>
            <a:xfrm>
              <a:off x="965358" y="5257398"/>
              <a:ext cx="567913" cy="513395"/>
            </a:xfrm>
            <a:prstGeom prst="roundRect">
              <a:avLst>
                <a:gd name="adj" fmla="val 12385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2400" b="1" dirty="0">
                  <a:solidFill>
                    <a:schemeClr val="bg1"/>
                  </a:solidFill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80319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9D9051-D07A-4F1B-B8C0-16C3CD787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Using DMAIC A3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7F487E6-1583-477B-91E2-AEBC6B251F47}"/>
              </a:ext>
            </a:extLst>
          </p:cNvPr>
          <p:cNvGrpSpPr/>
          <p:nvPr/>
        </p:nvGrpSpPr>
        <p:grpSpPr>
          <a:xfrm>
            <a:off x="139148" y="906780"/>
            <a:ext cx="8897973" cy="3894795"/>
            <a:chOff x="214313" y="893763"/>
            <a:chExt cx="8702675" cy="5872162"/>
          </a:xfrm>
        </p:grpSpPr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xmlns="" id="{3DEB672A-47D2-41A8-A81D-D4F2AE8C2C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5425" y="893763"/>
              <a:ext cx="4259263" cy="346075"/>
              <a:chOff x="720" y="2517"/>
              <a:chExt cx="10440" cy="900"/>
            </a:xfrm>
          </p:grpSpPr>
          <p:grpSp>
            <p:nvGrpSpPr>
              <p:cNvPr id="43" name="Group 6">
                <a:extLst>
                  <a:ext uri="{FF2B5EF4-FFF2-40B4-BE49-F238E27FC236}">
                    <a16:creationId xmlns:a16="http://schemas.microsoft.com/office/drawing/2014/main" xmlns="" id="{1263A50A-A06E-45B0-A751-E6DB70B28D0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20" y="2517"/>
                <a:ext cx="10440" cy="900"/>
                <a:chOff x="720" y="2517"/>
                <a:chExt cx="10440" cy="900"/>
              </a:xfrm>
            </p:grpSpPr>
            <p:sp>
              <p:nvSpPr>
                <p:cNvPr id="45" name="Rectangle 26">
                  <a:extLst>
                    <a:ext uri="{FF2B5EF4-FFF2-40B4-BE49-F238E27FC236}">
                      <a16:creationId xmlns:a16="http://schemas.microsoft.com/office/drawing/2014/main" xmlns="" id="{FA0881D1-7F49-4192-AD78-C52854CD0C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0" y="2517"/>
                  <a:ext cx="10440" cy="900"/>
                </a:xfrm>
                <a:prstGeom prst="rect">
                  <a:avLst/>
                </a:prstGeom>
                <a:gradFill rotWithShape="1">
                  <a:gsLst>
                    <a:gs pos="0">
                      <a:srgbClr val="2F2F47"/>
                    </a:gs>
                    <a:gs pos="50000">
                      <a:srgbClr val="666699"/>
                    </a:gs>
                    <a:gs pos="100000">
                      <a:srgbClr val="2F2F47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81382" tIns="40691" rIns="81382" bIns="40691" anchor="ctr"/>
                <a:lstStyle>
                  <a:lvl1pPr defTabSz="871538"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defTabSz="871538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defTabSz="871538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defTabSz="871538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defTabSz="871538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defTabSz="871538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defTabSz="871538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defTabSz="871538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defTabSz="871538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en-US" sz="1800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46" name="Text Box 8">
                  <a:extLst>
                    <a:ext uri="{FF2B5EF4-FFF2-40B4-BE49-F238E27FC236}">
                      <a16:creationId xmlns:a16="http://schemas.microsoft.com/office/drawing/2014/main" xmlns="" id="{F9A6F513-5DD7-494B-9BD9-CC128C9056A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00" y="2697"/>
                  <a:ext cx="3600" cy="5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defTabSz="871538"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defTabSz="871538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defTabSz="871538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defTabSz="871538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defTabSz="871538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defTabSz="871538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defTabSz="871538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defTabSz="871538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defTabSz="871538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en-IE" altLang="en-US" sz="1100" b="1" dirty="0">
                      <a:solidFill>
                        <a:srgbClr val="FFFFFF"/>
                      </a:solidFill>
                      <a:latin typeface="Times New Roman" pitchFamily="18" charset="0"/>
                      <a:cs typeface="Arial" charset="0"/>
                    </a:rPr>
                    <a:t>1. Background</a:t>
                  </a:r>
                  <a:endParaRPr lang="en-GB" altLang="en-US" sz="1800" dirty="0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44" name="Text Box 9">
                <a:extLst>
                  <a:ext uri="{FF2B5EF4-FFF2-40B4-BE49-F238E27FC236}">
                    <a16:creationId xmlns:a16="http://schemas.microsoft.com/office/drawing/2014/main" xmlns="" id="{0440FFBF-87B8-435E-A784-CCA383417C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280" y="2697"/>
                <a:ext cx="270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871538"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defTabSz="871538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defTabSz="871538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defTabSz="871538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defTabSz="871538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87153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87153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87153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87153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r"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IE" altLang="en-US" sz="1100" b="1">
                    <a:solidFill>
                      <a:srgbClr val="FFFFFF"/>
                    </a:solidFill>
                    <a:latin typeface="Times New Roman" pitchFamily="18" charset="0"/>
                    <a:cs typeface="Arial" charset="0"/>
                  </a:rPr>
                  <a:t>DEFINE</a:t>
                </a:r>
                <a:endParaRPr lang="en-GB" altLang="en-US" sz="1800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sp>
          <p:nvSpPr>
            <p:cNvPr id="6" name="Rectangle 10">
              <a:extLst>
                <a:ext uri="{FF2B5EF4-FFF2-40B4-BE49-F238E27FC236}">
                  <a16:creationId xmlns:a16="http://schemas.microsoft.com/office/drawing/2014/main" xmlns="" id="{73D492CB-5C7F-4244-9FE5-DC04EC8DAE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075" y="1239838"/>
              <a:ext cx="4251325" cy="720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65306" tIns="32653" rIns="65306" bIns="32653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IE" altLang="en-US" sz="1800">
                <a:solidFill>
                  <a:prstClr val="black"/>
                </a:solidFill>
                <a:cs typeface="Arial" charset="0"/>
              </a:endParaRPr>
            </a:p>
          </p:txBody>
        </p:sp>
        <p:grpSp>
          <p:nvGrpSpPr>
            <p:cNvPr id="7" name="Group 12">
              <a:extLst>
                <a:ext uri="{FF2B5EF4-FFF2-40B4-BE49-F238E27FC236}">
                  <a16:creationId xmlns:a16="http://schemas.microsoft.com/office/drawing/2014/main" xmlns="" id="{81233CA1-3AFE-481F-8B60-DDDDB183F9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4313" y="2019300"/>
              <a:ext cx="4259262" cy="350838"/>
              <a:chOff x="200" y="2167"/>
              <a:chExt cx="3756" cy="360"/>
            </a:xfrm>
          </p:grpSpPr>
          <p:grpSp>
            <p:nvGrpSpPr>
              <p:cNvPr id="39" name="Group 13">
                <a:extLst>
                  <a:ext uri="{FF2B5EF4-FFF2-40B4-BE49-F238E27FC236}">
                    <a16:creationId xmlns:a16="http://schemas.microsoft.com/office/drawing/2014/main" xmlns="" id="{B2F0582B-9648-4419-9C5B-D3A7054D9F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0" y="2167"/>
                <a:ext cx="3756" cy="360"/>
                <a:chOff x="720" y="2517"/>
                <a:chExt cx="10440" cy="900"/>
              </a:xfrm>
            </p:grpSpPr>
            <p:sp>
              <p:nvSpPr>
                <p:cNvPr id="41" name="Rectangle 26">
                  <a:extLst>
                    <a:ext uri="{FF2B5EF4-FFF2-40B4-BE49-F238E27FC236}">
                      <a16:creationId xmlns:a16="http://schemas.microsoft.com/office/drawing/2014/main" xmlns="" id="{F9F91253-3CB5-4368-A7CB-70F662A8C6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0" y="2517"/>
                  <a:ext cx="10440" cy="900"/>
                </a:xfrm>
                <a:prstGeom prst="rect">
                  <a:avLst/>
                </a:prstGeom>
                <a:gradFill rotWithShape="1">
                  <a:gsLst>
                    <a:gs pos="0">
                      <a:srgbClr val="2F2F47"/>
                    </a:gs>
                    <a:gs pos="50000">
                      <a:srgbClr val="666699"/>
                    </a:gs>
                    <a:gs pos="100000">
                      <a:srgbClr val="2F2F47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81382" tIns="40691" rIns="81382" bIns="40691" anchor="ctr"/>
                <a:lstStyle>
                  <a:lvl1pPr defTabSz="871538"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defTabSz="871538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defTabSz="871538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defTabSz="871538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defTabSz="871538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defTabSz="871538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defTabSz="871538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defTabSz="871538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defTabSz="871538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en-US" sz="1800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42" name="Text Box 15">
                  <a:extLst>
                    <a:ext uri="{FF2B5EF4-FFF2-40B4-BE49-F238E27FC236}">
                      <a16:creationId xmlns:a16="http://schemas.microsoft.com/office/drawing/2014/main" xmlns="" id="{98D1C942-FD1A-4B2F-B5F8-A14D69B0522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00" y="2697"/>
                  <a:ext cx="3600" cy="5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defTabSz="871538"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defTabSz="871538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defTabSz="871538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defTabSz="871538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defTabSz="871538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defTabSz="871538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defTabSz="871538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defTabSz="871538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defTabSz="871538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en-IE" altLang="en-US" sz="1100" b="1">
                      <a:solidFill>
                        <a:srgbClr val="FFFFFF"/>
                      </a:solidFill>
                      <a:latin typeface="Times New Roman" pitchFamily="18" charset="0"/>
                      <a:cs typeface="Arial" charset="0"/>
                    </a:rPr>
                    <a:t>2. Current Condition</a:t>
                  </a:r>
                  <a:endParaRPr lang="en-GB" altLang="en-US" sz="1800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40" name="Text Box 16">
                <a:extLst>
                  <a:ext uri="{FF2B5EF4-FFF2-40B4-BE49-F238E27FC236}">
                    <a16:creationId xmlns:a16="http://schemas.microsoft.com/office/drawing/2014/main" xmlns="" id="{400C2643-5CA0-435E-B740-5118BF394CA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90" y="2239"/>
                <a:ext cx="1401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871538"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defTabSz="871538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defTabSz="871538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defTabSz="871538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defTabSz="871538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87153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87153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87153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87153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r"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IE" altLang="en-US" sz="1100" b="1">
                    <a:solidFill>
                      <a:srgbClr val="FFFFFF"/>
                    </a:solidFill>
                    <a:latin typeface="Times New Roman" pitchFamily="18" charset="0"/>
                    <a:cs typeface="Arial" charset="0"/>
                  </a:rPr>
                  <a:t>DEFINE / MEASURE</a:t>
                </a:r>
                <a:endParaRPr lang="en-GB" altLang="en-US" sz="1800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sp>
          <p:nvSpPr>
            <p:cNvPr id="8" name="Rectangle 17">
              <a:extLst>
                <a:ext uri="{FF2B5EF4-FFF2-40B4-BE49-F238E27FC236}">
                  <a16:creationId xmlns:a16="http://schemas.microsoft.com/office/drawing/2014/main" xmlns="" id="{33AC0E66-5422-44B4-BDFC-0145765E09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663" y="2371725"/>
              <a:ext cx="4251325" cy="12461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65306" tIns="32653" rIns="65306" bIns="32653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IE" altLang="en-US" sz="1800">
                <a:solidFill>
                  <a:prstClr val="black"/>
                </a:solidFill>
                <a:cs typeface="Arial" charset="0"/>
              </a:endParaRPr>
            </a:p>
          </p:txBody>
        </p:sp>
        <p:grpSp>
          <p:nvGrpSpPr>
            <p:cNvPr id="9" name="Group 18">
              <a:extLst>
                <a:ext uri="{FF2B5EF4-FFF2-40B4-BE49-F238E27FC236}">
                  <a16:creationId xmlns:a16="http://schemas.microsoft.com/office/drawing/2014/main" xmlns="" id="{5046195C-959D-4F16-AE62-3FDA453A3F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5900" y="5221288"/>
              <a:ext cx="4259263" cy="346075"/>
              <a:chOff x="720" y="2517"/>
              <a:chExt cx="10440" cy="900"/>
            </a:xfrm>
          </p:grpSpPr>
          <p:grpSp>
            <p:nvGrpSpPr>
              <p:cNvPr id="35" name="Group 19">
                <a:extLst>
                  <a:ext uri="{FF2B5EF4-FFF2-40B4-BE49-F238E27FC236}">
                    <a16:creationId xmlns:a16="http://schemas.microsoft.com/office/drawing/2014/main" xmlns="" id="{61B7570A-ADA0-409A-9FE9-27D082D22E3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20" y="2517"/>
                <a:ext cx="10440" cy="900"/>
                <a:chOff x="720" y="2517"/>
                <a:chExt cx="10440" cy="900"/>
              </a:xfrm>
            </p:grpSpPr>
            <p:sp>
              <p:nvSpPr>
                <p:cNvPr id="37" name="Rectangle 26">
                  <a:extLst>
                    <a:ext uri="{FF2B5EF4-FFF2-40B4-BE49-F238E27FC236}">
                      <a16:creationId xmlns:a16="http://schemas.microsoft.com/office/drawing/2014/main" xmlns="" id="{BE0301B9-39AE-4983-AFD3-2AB85C25DD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0" y="2517"/>
                  <a:ext cx="10440" cy="900"/>
                </a:xfrm>
                <a:prstGeom prst="rect">
                  <a:avLst/>
                </a:prstGeom>
                <a:gradFill rotWithShape="1">
                  <a:gsLst>
                    <a:gs pos="0">
                      <a:srgbClr val="2F2F47"/>
                    </a:gs>
                    <a:gs pos="50000">
                      <a:srgbClr val="666699"/>
                    </a:gs>
                    <a:gs pos="100000">
                      <a:srgbClr val="2F2F47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81382" tIns="40691" rIns="81382" bIns="40691" anchor="ctr"/>
                <a:lstStyle>
                  <a:lvl1pPr defTabSz="871538"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defTabSz="871538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defTabSz="871538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defTabSz="871538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defTabSz="871538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defTabSz="871538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defTabSz="871538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defTabSz="871538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defTabSz="871538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en-US" sz="1800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38" name="Text Box 21">
                  <a:extLst>
                    <a:ext uri="{FF2B5EF4-FFF2-40B4-BE49-F238E27FC236}">
                      <a16:creationId xmlns:a16="http://schemas.microsoft.com/office/drawing/2014/main" xmlns="" id="{148F6351-1A15-4C25-8DD0-7FD3ECBA3D2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00" y="2697"/>
                  <a:ext cx="3600" cy="5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defTabSz="871538"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defTabSz="871538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defTabSz="871538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defTabSz="871538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defTabSz="871538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defTabSz="871538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defTabSz="871538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defTabSz="871538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defTabSz="871538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en-IE" altLang="en-US" sz="1100" b="1">
                      <a:solidFill>
                        <a:srgbClr val="FFFFFF"/>
                      </a:solidFill>
                      <a:latin typeface="Times New Roman" pitchFamily="18" charset="0"/>
                      <a:cs typeface="Arial" charset="0"/>
                    </a:rPr>
                    <a:t>4. Analysis</a:t>
                  </a:r>
                  <a:endParaRPr lang="en-GB" altLang="en-US" sz="1800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36" name="Text Box 22">
                <a:extLst>
                  <a:ext uri="{FF2B5EF4-FFF2-40B4-BE49-F238E27FC236}">
                    <a16:creationId xmlns:a16="http://schemas.microsoft.com/office/drawing/2014/main" xmlns="" id="{68C99C79-78A2-459F-8514-7BA0468F9FE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280" y="2697"/>
                <a:ext cx="270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871538"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defTabSz="871538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defTabSz="871538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defTabSz="871538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defTabSz="871538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87153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87153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87153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87153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r"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IE" altLang="en-US" sz="1100" b="1">
                    <a:solidFill>
                      <a:srgbClr val="FFFFFF"/>
                    </a:solidFill>
                    <a:latin typeface="Times New Roman" pitchFamily="18" charset="0"/>
                    <a:cs typeface="Arial" charset="0"/>
                  </a:rPr>
                  <a:t>ANALYSE</a:t>
                </a:r>
                <a:endParaRPr lang="en-GB" altLang="en-US" sz="1800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sp>
          <p:nvSpPr>
            <p:cNvPr id="10" name="Rectangle 23">
              <a:extLst>
                <a:ext uri="{FF2B5EF4-FFF2-40B4-BE49-F238E27FC236}">
                  <a16:creationId xmlns:a16="http://schemas.microsoft.com/office/drawing/2014/main" xmlns="" id="{1DDAB92C-6001-4AD7-881A-39AC36D669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838" y="5576888"/>
              <a:ext cx="4251325" cy="11890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65306" tIns="32653" rIns="65306" bIns="32653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IE" altLang="en-US" sz="1800">
                <a:solidFill>
                  <a:prstClr val="black"/>
                </a:solidFill>
                <a:cs typeface="Arial" charset="0"/>
              </a:endParaRPr>
            </a:p>
          </p:txBody>
        </p:sp>
        <p:grpSp>
          <p:nvGrpSpPr>
            <p:cNvPr id="11" name="Group 24">
              <a:extLst>
                <a:ext uri="{FF2B5EF4-FFF2-40B4-BE49-F238E27FC236}">
                  <a16:creationId xmlns:a16="http://schemas.microsoft.com/office/drawing/2014/main" xmlns="" id="{EB615ECF-4482-456D-9501-638C1F7B9E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43639" y="915988"/>
              <a:ext cx="4259262" cy="344487"/>
              <a:chOff x="720" y="2517"/>
              <a:chExt cx="10440" cy="900"/>
            </a:xfrm>
          </p:grpSpPr>
          <p:grpSp>
            <p:nvGrpSpPr>
              <p:cNvPr id="31" name="Group 25">
                <a:extLst>
                  <a:ext uri="{FF2B5EF4-FFF2-40B4-BE49-F238E27FC236}">
                    <a16:creationId xmlns:a16="http://schemas.microsoft.com/office/drawing/2014/main" xmlns="" id="{E1D03FCE-B7AF-419A-9EDD-D33CDC80D2D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20" y="2517"/>
                <a:ext cx="10440" cy="900"/>
                <a:chOff x="720" y="2517"/>
                <a:chExt cx="10440" cy="900"/>
              </a:xfrm>
            </p:grpSpPr>
            <p:sp>
              <p:nvSpPr>
                <p:cNvPr id="33" name="Rectangle 26">
                  <a:extLst>
                    <a:ext uri="{FF2B5EF4-FFF2-40B4-BE49-F238E27FC236}">
                      <a16:creationId xmlns:a16="http://schemas.microsoft.com/office/drawing/2014/main" xmlns="" id="{F7207F95-E0F3-459D-B80B-70C2B177DA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0" y="2517"/>
                  <a:ext cx="10440" cy="900"/>
                </a:xfrm>
                <a:prstGeom prst="rect">
                  <a:avLst/>
                </a:prstGeom>
                <a:gradFill rotWithShape="1">
                  <a:gsLst>
                    <a:gs pos="0">
                      <a:srgbClr val="2F2F47"/>
                    </a:gs>
                    <a:gs pos="50000">
                      <a:srgbClr val="666699"/>
                    </a:gs>
                    <a:gs pos="100000">
                      <a:srgbClr val="2F2F47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81382" tIns="40691" rIns="81382" bIns="40691" anchor="ctr"/>
                <a:lstStyle>
                  <a:lvl1pPr defTabSz="871538"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defTabSz="871538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defTabSz="871538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defTabSz="871538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defTabSz="871538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defTabSz="871538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defTabSz="871538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defTabSz="871538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defTabSz="871538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en-US" sz="1800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34" name="Text Box 27">
                  <a:extLst>
                    <a:ext uri="{FF2B5EF4-FFF2-40B4-BE49-F238E27FC236}">
                      <a16:creationId xmlns:a16="http://schemas.microsoft.com/office/drawing/2014/main" xmlns="" id="{A19D2F86-9615-4899-B5B6-C9210D0D74D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00" y="2697"/>
                  <a:ext cx="3600" cy="5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defTabSz="871538"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defTabSz="871538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defTabSz="871538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defTabSz="871538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defTabSz="871538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defTabSz="871538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defTabSz="871538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defTabSz="871538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defTabSz="871538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en-IE" altLang="en-US" sz="1100" b="1">
                      <a:solidFill>
                        <a:srgbClr val="FFFFFF"/>
                      </a:solidFill>
                      <a:latin typeface="Times New Roman" pitchFamily="18" charset="0"/>
                      <a:cs typeface="Arial" charset="0"/>
                    </a:rPr>
                    <a:t>5. Counter-Measures</a:t>
                  </a:r>
                  <a:endParaRPr lang="en-GB" altLang="en-US" sz="1800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32" name="Text Box 28">
                <a:extLst>
                  <a:ext uri="{FF2B5EF4-FFF2-40B4-BE49-F238E27FC236}">
                    <a16:creationId xmlns:a16="http://schemas.microsoft.com/office/drawing/2014/main" xmlns="" id="{4689215D-2EE2-4BC9-8A3C-32A52E0A985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280" y="2697"/>
                <a:ext cx="270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871538"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defTabSz="871538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defTabSz="871538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defTabSz="871538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defTabSz="871538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87153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87153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87153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87153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r"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IE" altLang="en-US" sz="1100" b="1">
                    <a:solidFill>
                      <a:srgbClr val="FFFFFF"/>
                    </a:solidFill>
                    <a:latin typeface="Times New Roman" pitchFamily="18" charset="0"/>
                    <a:cs typeface="Arial" charset="0"/>
                  </a:rPr>
                  <a:t>IMPROVE</a:t>
                </a:r>
                <a:endParaRPr lang="en-GB" altLang="en-US" sz="1800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sp>
          <p:nvSpPr>
            <p:cNvPr id="12" name="Rectangle 29">
              <a:extLst>
                <a:ext uri="{FF2B5EF4-FFF2-40B4-BE49-F238E27FC236}">
                  <a16:creationId xmlns:a16="http://schemas.microsoft.com/office/drawing/2014/main" xmlns="" id="{9BCF629F-96E5-444B-80E4-F8A0BC2E11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7725" y="1249363"/>
              <a:ext cx="4251325" cy="18510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65306" tIns="32653" rIns="65306" bIns="32653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IE" altLang="en-US" sz="1800">
                <a:solidFill>
                  <a:prstClr val="black"/>
                </a:solidFill>
                <a:cs typeface="Arial" charset="0"/>
              </a:endParaRPr>
            </a:p>
          </p:txBody>
        </p:sp>
        <p:grpSp>
          <p:nvGrpSpPr>
            <p:cNvPr id="13" name="Group 30">
              <a:extLst>
                <a:ext uri="{FF2B5EF4-FFF2-40B4-BE49-F238E27FC236}">
                  <a16:creationId xmlns:a16="http://schemas.microsoft.com/office/drawing/2014/main" xmlns="" id="{0C2E53D4-FBDE-4B70-8D76-EF124225A8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49788" y="3240088"/>
              <a:ext cx="4257675" cy="346075"/>
              <a:chOff x="720" y="2517"/>
              <a:chExt cx="10440" cy="900"/>
            </a:xfrm>
          </p:grpSpPr>
          <p:grpSp>
            <p:nvGrpSpPr>
              <p:cNvPr id="27" name="Group 31">
                <a:extLst>
                  <a:ext uri="{FF2B5EF4-FFF2-40B4-BE49-F238E27FC236}">
                    <a16:creationId xmlns:a16="http://schemas.microsoft.com/office/drawing/2014/main" xmlns="" id="{E158CD07-C16D-41F0-A3AB-BC8DE9C0659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20" y="2517"/>
                <a:ext cx="10440" cy="900"/>
                <a:chOff x="720" y="2517"/>
                <a:chExt cx="10440" cy="900"/>
              </a:xfrm>
            </p:grpSpPr>
            <p:sp>
              <p:nvSpPr>
                <p:cNvPr id="29" name="Rectangle 26">
                  <a:extLst>
                    <a:ext uri="{FF2B5EF4-FFF2-40B4-BE49-F238E27FC236}">
                      <a16:creationId xmlns:a16="http://schemas.microsoft.com/office/drawing/2014/main" xmlns="" id="{9B5AF372-D01E-4A5C-849B-CE64DC54C4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0" y="2517"/>
                  <a:ext cx="10440" cy="900"/>
                </a:xfrm>
                <a:prstGeom prst="rect">
                  <a:avLst/>
                </a:prstGeom>
                <a:gradFill rotWithShape="1">
                  <a:gsLst>
                    <a:gs pos="0">
                      <a:srgbClr val="2F2F47"/>
                    </a:gs>
                    <a:gs pos="50000">
                      <a:srgbClr val="666699"/>
                    </a:gs>
                    <a:gs pos="100000">
                      <a:srgbClr val="2F2F47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81382" tIns="40691" rIns="81382" bIns="40691" anchor="ctr"/>
                <a:lstStyle>
                  <a:lvl1pPr defTabSz="871538"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defTabSz="871538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defTabSz="871538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defTabSz="871538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defTabSz="871538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defTabSz="871538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defTabSz="871538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defTabSz="871538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defTabSz="871538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en-US" sz="1800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30" name="Text Box 33">
                  <a:extLst>
                    <a:ext uri="{FF2B5EF4-FFF2-40B4-BE49-F238E27FC236}">
                      <a16:creationId xmlns:a16="http://schemas.microsoft.com/office/drawing/2014/main" xmlns="" id="{5F8165A3-D7F9-4236-95B1-629B3205A13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00" y="2697"/>
                  <a:ext cx="3600" cy="5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defTabSz="871538"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defTabSz="871538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defTabSz="871538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defTabSz="871538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defTabSz="871538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defTabSz="871538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defTabSz="871538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defTabSz="871538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defTabSz="871538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en-IE" altLang="en-US" sz="1100" b="1">
                      <a:solidFill>
                        <a:srgbClr val="FFFFFF"/>
                      </a:solidFill>
                      <a:latin typeface="Times New Roman" pitchFamily="18" charset="0"/>
                      <a:cs typeface="Arial" charset="0"/>
                    </a:rPr>
                    <a:t>6. Results</a:t>
                  </a:r>
                  <a:endParaRPr lang="en-GB" altLang="en-US" sz="1800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28" name="Text Box 34">
                <a:extLst>
                  <a:ext uri="{FF2B5EF4-FFF2-40B4-BE49-F238E27FC236}">
                    <a16:creationId xmlns:a16="http://schemas.microsoft.com/office/drawing/2014/main" xmlns="" id="{1335FBF4-BD78-4DC3-AEF7-14BD7A7141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280" y="2697"/>
                <a:ext cx="270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871538"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defTabSz="871538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defTabSz="871538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defTabSz="871538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defTabSz="871538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87153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87153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87153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87153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r"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IE" altLang="en-US" sz="1100" b="1">
                    <a:solidFill>
                      <a:srgbClr val="FFFFFF"/>
                    </a:solidFill>
                    <a:latin typeface="Times New Roman" pitchFamily="18" charset="0"/>
                    <a:cs typeface="Arial" charset="0"/>
                  </a:rPr>
                  <a:t>IMPROVE</a:t>
                </a:r>
                <a:endParaRPr lang="en-GB" altLang="en-US" sz="1800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sp>
          <p:nvSpPr>
            <p:cNvPr id="14" name="Rectangle 35">
              <a:extLst>
                <a:ext uri="{FF2B5EF4-FFF2-40B4-BE49-F238E27FC236}">
                  <a16:creationId xmlns:a16="http://schemas.microsoft.com/office/drawing/2014/main" xmlns="" id="{2A672D64-D3AC-4C23-810C-02430FF2B7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2963" y="3587750"/>
              <a:ext cx="4252912" cy="1165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65306" tIns="32653" rIns="65306" bIns="32653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IE" altLang="en-US" sz="1800">
                <a:solidFill>
                  <a:prstClr val="black"/>
                </a:solidFill>
                <a:cs typeface="Arial" charset="0"/>
              </a:endParaRPr>
            </a:p>
          </p:txBody>
        </p:sp>
        <p:grpSp>
          <p:nvGrpSpPr>
            <p:cNvPr id="15" name="Group 36">
              <a:extLst>
                <a:ext uri="{FF2B5EF4-FFF2-40B4-BE49-F238E27FC236}">
                  <a16:creationId xmlns:a16="http://schemas.microsoft.com/office/drawing/2014/main" xmlns="" id="{FF6EDA98-B510-443D-B5C0-59F5BA1B0C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57725" y="4914900"/>
              <a:ext cx="4259263" cy="346075"/>
              <a:chOff x="720" y="2517"/>
              <a:chExt cx="10440" cy="900"/>
            </a:xfrm>
          </p:grpSpPr>
          <p:grpSp>
            <p:nvGrpSpPr>
              <p:cNvPr id="23" name="Group 37">
                <a:extLst>
                  <a:ext uri="{FF2B5EF4-FFF2-40B4-BE49-F238E27FC236}">
                    <a16:creationId xmlns:a16="http://schemas.microsoft.com/office/drawing/2014/main" xmlns="" id="{CDEEAF5D-D076-4E22-9687-05E7E09FD03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20" y="2517"/>
                <a:ext cx="10440" cy="900"/>
                <a:chOff x="720" y="2517"/>
                <a:chExt cx="10440" cy="900"/>
              </a:xfrm>
            </p:grpSpPr>
            <p:sp>
              <p:nvSpPr>
                <p:cNvPr id="25" name="Rectangle 26">
                  <a:extLst>
                    <a:ext uri="{FF2B5EF4-FFF2-40B4-BE49-F238E27FC236}">
                      <a16:creationId xmlns:a16="http://schemas.microsoft.com/office/drawing/2014/main" xmlns="" id="{7CE80851-EA1B-4B62-B84D-E4DCA3B007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0" y="2517"/>
                  <a:ext cx="10440" cy="900"/>
                </a:xfrm>
                <a:prstGeom prst="rect">
                  <a:avLst/>
                </a:prstGeom>
                <a:gradFill rotWithShape="1">
                  <a:gsLst>
                    <a:gs pos="0">
                      <a:srgbClr val="2F2F47"/>
                    </a:gs>
                    <a:gs pos="50000">
                      <a:srgbClr val="666699"/>
                    </a:gs>
                    <a:gs pos="100000">
                      <a:srgbClr val="2F2F47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81382" tIns="40691" rIns="81382" bIns="40691" anchor="ctr"/>
                <a:lstStyle>
                  <a:lvl1pPr defTabSz="871538"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defTabSz="871538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defTabSz="871538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defTabSz="871538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defTabSz="871538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defTabSz="871538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defTabSz="871538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defTabSz="871538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defTabSz="871538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en-US" sz="1800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26" name="Text Box 39">
                  <a:extLst>
                    <a:ext uri="{FF2B5EF4-FFF2-40B4-BE49-F238E27FC236}">
                      <a16:creationId xmlns:a16="http://schemas.microsoft.com/office/drawing/2014/main" xmlns="" id="{1F88ACF7-7EFD-46FF-A490-7CD777267EE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00" y="2697"/>
                  <a:ext cx="3600" cy="5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defTabSz="871538"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defTabSz="871538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defTabSz="871538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defTabSz="871538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defTabSz="871538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defTabSz="871538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defTabSz="871538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defTabSz="871538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defTabSz="871538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en-IE" altLang="en-US" sz="1100" b="1">
                      <a:solidFill>
                        <a:srgbClr val="FFFFFF"/>
                      </a:solidFill>
                      <a:latin typeface="Times New Roman" pitchFamily="18" charset="0"/>
                      <a:cs typeface="Arial" charset="0"/>
                    </a:rPr>
                    <a:t>7. Follow-Up</a:t>
                  </a:r>
                  <a:endParaRPr lang="en-GB" altLang="en-US" sz="1800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24" name="Text Box 40">
                <a:extLst>
                  <a:ext uri="{FF2B5EF4-FFF2-40B4-BE49-F238E27FC236}">
                    <a16:creationId xmlns:a16="http://schemas.microsoft.com/office/drawing/2014/main" xmlns="" id="{C636AEB4-E160-40E6-80EC-CD1DA24D82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280" y="2697"/>
                <a:ext cx="270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871538"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defTabSz="871538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defTabSz="871538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defTabSz="871538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defTabSz="871538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87153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87153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87153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87153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r"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IE" altLang="en-US" sz="1100" b="1">
                    <a:solidFill>
                      <a:srgbClr val="FFFFFF"/>
                    </a:solidFill>
                    <a:latin typeface="Times New Roman" pitchFamily="18" charset="0"/>
                    <a:cs typeface="Arial" charset="0"/>
                  </a:rPr>
                  <a:t>CONTROL</a:t>
                </a:r>
                <a:endParaRPr lang="en-GB" altLang="en-US" sz="1800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sp>
          <p:nvSpPr>
            <p:cNvPr id="16" name="Rectangle 41">
              <a:extLst>
                <a:ext uri="{FF2B5EF4-FFF2-40B4-BE49-F238E27FC236}">
                  <a16:creationId xmlns:a16="http://schemas.microsoft.com/office/drawing/2014/main" xmlns="" id="{6EE680F9-04FF-468C-BF59-E0F3ED9031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2488" y="5260975"/>
              <a:ext cx="4252912" cy="14557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65306" tIns="32653" rIns="65306" bIns="32653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IE" altLang="en-US" sz="1800">
                <a:solidFill>
                  <a:prstClr val="black"/>
                </a:solidFill>
                <a:cs typeface="Arial" charset="0"/>
              </a:endParaRPr>
            </a:p>
          </p:txBody>
        </p:sp>
        <p:grpSp>
          <p:nvGrpSpPr>
            <p:cNvPr id="17" name="Group 45">
              <a:extLst>
                <a:ext uri="{FF2B5EF4-FFF2-40B4-BE49-F238E27FC236}">
                  <a16:creationId xmlns:a16="http://schemas.microsoft.com/office/drawing/2014/main" xmlns="" id="{0B861EFB-4F83-4162-8476-17781B19FC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9075" y="3695700"/>
              <a:ext cx="4259263" cy="346075"/>
              <a:chOff x="720" y="2517"/>
              <a:chExt cx="10440" cy="900"/>
            </a:xfrm>
          </p:grpSpPr>
          <p:grpSp>
            <p:nvGrpSpPr>
              <p:cNvPr id="19" name="Group 46">
                <a:extLst>
                  <a:ext uri="{FF2B5EF4-FFF2-40B4-BE49-F238E27FC236}">
                    <a16:creationId xmlns:a16="http://schemas.microsoft.com/office/drawing/2014/main" xmlns="" id="{B2804482-AFF4-467D-89B1-5744A7645B1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20" y="2517"/>
                <a:ext cx="10440" cy="900"/>
                <a:chOff x="720" y="2517"/>
                <a:chExt cx="10440" cy="900"/>
              </a:xfrm>
            </p:grpSpPr>
            <p:sp>
              <p:nvSpPr>
                <p:cNvPr id="21" name="Rectangle 26">
                  <a:extLst>
                    <a:ext uri="{FF2B5EF4-FFF2-40B4-BE49-F238E27FC236}">
                      <a16:creationId xmlns:a16="http://schemas.microsoft.com/office/drawing/2014/main" xmlns="" id="{0DF46E3A-6FBE-423A-86CA-B149071EFB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0" y="2517"/>
                  <a:ext cx="10440" cy="900"/>
                </a:xfrm>
                <a:prstGeom prst="rect">
                  <a:avLst/>
                </a:prstGeom>
                <a:gradFill rotWithShape="1">
                  <a:gsLst>
                    <a:gs pos="0">
                      <a:srgbClr val="2F2F47"/>
                    </a:gs>
                    <a:gs pos="50000">
                      <a:srgbClr val="666699"/>
                    </a:gs>
                    <a:gs pos="100000">
                      <a:srgbClr val="2F2F47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81382" tIns="40691" rIns="81382" bIns="40691" anchor="ctr"/>
                <a:lstStyle>
                  <a:lvl1pPr defTabSz="871538"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defTabSz="871538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defTabSz="871538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defTabSz="871538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defTabSz="871538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defTabSz="871538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defTabSz="871538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defTabSz="871538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defTabSz="871538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GB" altLang="en-US" sz="1800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22" name="Text Box 48">
                  <a:extLst>
                    <a:ext uri="{FF2B5EF4-FFF2-40B4-BE49-F238E27FC236}">
                      <a16:creationId xmlns:a16="http://schemas.microsoft.com/office/drawing/2014/main" xmlns="" id="{C39B02DD-B93D-4ADA-9FDB-0D0DE34B8C9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00" y="2697"/>
                  <a:ext cx="3600" cy="5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defTabSz="871538"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defTabSz="871538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defTabSz="871538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defTabSz="871538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defTabSz="871538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defTabSz="871538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defTabSz="871538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defTabSz="871538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defTabSz="871538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en-IE" altLang="en-US" sz="1100" b="1">
                      <a:solidFill>
                        <a:srgbClr val="FFFFFF"/>
                      </a:solidFill>
                      <a:latin typeface="Times New Roman" pitchFamily="18" charset="0"/>
                      <a:cs typeface="Arial" charset="0"/>
                    </a:rPr>
                    <a:t>3. Goals / Targets</a:t>
                  </a:r>
                  <a:endParaRPr lang="en-GB" altLang="en-US" sz="1800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20" name="Text Box 49">
                <a:extLst>
                  <a:ext uri="{FF2B5EF4-FFF2-40B4-BE49-F238E27FC236}">
                    <a16:creationId xmlns:a16="http://schemas.microsoft.com/office/drawing/2014/main" xmlns="" id="{10A5D894-F074-4D86-8C95-65093F405C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280" y="2697"/>
                <a:ext cx="270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871538"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defTabSz="871538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defTabSz="871538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defTabSz="871538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defTabSz="871538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87153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87153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87153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87153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r"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IE" altLang="en-US" sz="1100" b="1">
                    <a:solidFill>
                      <a:srgbClr val="FFFFFF"/>
                    </a:solidFill>
                    <a:latin typeface="Times New Roman" pitchFamily="18" charset="0"/>
                    <a:cs typeface="Arial" charset="0"/>
                  </a:rPr>
                  <a:t>MEASURE</a:t>
                </a:r>
                <a:endParaRPr lang="en-GB" altLang="en-US" sz="1800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sp>
          <p:nvSpPr>
            <p:cNvPr id="18" name="Rectangle 51">
              <a:extLst>
                <a:ext uri="{FF2B5EF4-FFF2-40B4-BE49-F238E27FC236}">
                  <a16:creationId xmlns:a16="http://schemas.microsoft.com/office/drawing/2014/main" xmlns="" id="{B7AC0088-13F3-4B37-BEBF-66E290C1CF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188" y="4038600"/>
              <a:ext cx="4252912" cy="11255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65306" tIns="32653" rIns="65306" bIns="32653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IE" altLang="en-US" sz="1800">
                <a:solidFill>
                  <a:prstClr val="black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30683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717EC12D-BB8B-40B5-A03B-BFF2BBD9558A}"/>
              </a:ext>
            </a:extLst>
          </p:cNvPr>
          <p:cNvGrpSpPr/>
          <p:nvPr/>
        </p:nvGrpSpPr>
        <p:grpSpPr>
          <a:xfrm>
            <a:off x="392400" y="657663"/>
            <a:ext cx="8447108" cy="4211517"/>
            <a:chOff x="1073150" y="529016"/>
            <a:chExt cx="7851816" cy="367577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D617934B-7B87-4022-9DB7-206E8F8B9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49350" y="529016"/>
              <a:ext cx="7775616" cy="3675773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9102DD30-1DEA-4A55-ACD8-02EE0415B17B}"/>
                </a:ext>
              </a:extLst>
            </p:cNvPr>
            <p:cNvGrpSpPr/>
            <p:nvPr/>
          </p:nvGrpSpPr>
          <p:grpSpPr>
            <a:xfrm>
              <a:off x="1073150" y="529017"/>
              <a:ext cx="7710442" cy="271083"/>
              <a:chOff x="1073150" y="529016"/>
              <a:chExt cx="7710442" cy="271083"/>
            </a:xfrm>
          </p:grpSpPr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xmlns="" id="{99EE2990-2696-4F4F-82DC-999B321DE169}"/>
                  </a:ext>
                </a:extLst>
              </p:cNvPr>
              <p:cNvSpPr/>
              <p:nvPr/>
            </p:nvSpPr>
            <p:spPr>
              <a:xfrm>
                <a:off x="1073150" y="529016"/>
                <a:ext cx="984250" cy="271083"/>
              </a:xfrm>
              <a:prstGeom prst="round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E"/>
              </a:p>
            </p:txBody>
          </p:sp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xmlns="" id="{A61CB119-8C67-4BE1-98D3-BF16DD5858E7}"/>
                  </a:ext>
                </a:extLst>
              </p:cNvPr>
              <p:cNvSpPr/>
              <p:nvPr/>
            </p:nvSpPr>
            <p:spPr>
              <a:xfrm>
                <a:off x="7570704" y="529017"/>
                <a:ext cx="1212888" cy="271082"/>
              </a:xfrm>
              <a:prstGeom prst="roundRect">
                <a:avLst>
                  <a:gd name="adj" fmla="val 50000"/>
                </a:avLst>
              </a:prstGeom>
              <a:solidFill>
                <a:sysClr val="window" lastClr="FFFFFF"/>
              </a:solidFill>
              <a:ln w="127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E"/>
              </a:p>
            </p:txBody>
          </p:sp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xmlns="" id="{2D9744BC-C8EE-41F5-9D2A-0B9C923E7BAF}"/>
                  </a:ext>
                </a:extLst>
              </p:cNvPr>
              <p:cNvSpPr/>
              <p:nvPr/>
            </p:nvSpPr>
            <p:spPr>
              <a:xfrm>
                <a:off x="3651250" y="694117"/>
                <a:ext cx="742950" cy="105982"/>
              </a:xfrm>
              <a:prstGeom prst="roundRect">
                <a:avLst>
                  <a:gd name="adj" fmla="val 50000"/>
                </a:avLst>
              </a:prstGeom>
              <a:solidFill>
                <a:sysClr val="window" lastClr="FFFFFF"/>
              </a:solidFill>
              <a:ln w="127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E"/>
              </a:p>
            </p:txBody>
          </p: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E4C8A8D-6295-41BA-A426-C89BB23334C7}"/>
              </a:ext>
            </a:extLst>
          </p:cNvPr>
          <p:cNvSpPr/>
          <p:nvPr/>
        </p:nvSpPr>
        <p:spPr>
          <a:xfrm>
            <a:off x="2453640" y="1554481"/>
            <a:ext cx="1226820" cy="6095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898446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1E66AE-C7F9-4394-A14F-C96BC730B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Example of Lean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xmlns="" id="{8960CFAA-C080-4CED-808E-3AAA2215BE14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31618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002060"/>
                </a:solidFill>
                <a:latin typeface="Book Antiqua" panose="02040602050305030304" pitchFamily="18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002060"/>
                </a:solidFill>
                <a:latin typeface="Book Antiqua" panose="02040602050305030304" pitchFamily="18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002060"/>
                </a:solidFill>
                <a:latin typeface="Book Antiqua" panose="02040602050305030304" pitchFamily="18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2060"/>
                </a:solidFill>
                <a:latin typeface="Book Antiqua" panose="02040602050305030304" pitchFamily="18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002060"/>
                </a:solidFill>
                <a:latin typeface="Book Antiqua" panose="02040602050305030304" pitchFamily="18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800" indent="0" algn="ctr">
              <a:buFont typeface="Arial"/>
              <a:buNone/>
            </a:pPr>
            <a:r>
              <a:rPr lang="en-US" dirty="0">
                <a:hlinkClick r:id="rId2"/>
              </a:rPr>
              <a:t>Click to play - Lean Thinking Case Study | City Hotel Derry | Eliminate Waste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49529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9964553-20A2-43B8-A874-4B77E573F7C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8227" y="3129682"/>
            <a:ext cx="600886" cy="6008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2B86886-1835-4FE4-9157-4318C5423D2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408" y="1231736"/>
            <a:ext cx="624893" cy="62489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7ECDFD6-407B-46A9-B4EB-706AE0517535}"/>
              </a:ext>
            </a:extLst>
          </p:cNvPr>
          <p:cNvSpPr txBox="1"/>
          <p:nvPr/>
        </p:nvSpPr>
        <p:spPr>
          <a:xfrm>
            <a:off x="1633809" y="1315439"/>
            <a:ext cx="2169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66"/>
                </a:solidFill>
              </a:rPr>
              <a:t>6 Trainers</a:t>
            </a:r>
            <a:endParaRPr lang="en-IE" dirty="0">
              <a:solidFill>
                <a:srgbClr val="003366"/>
              </a:solidFill>
            </a:endParaRPr>
          </a:p>
        </p:txBody>
      </p:sp>
      <p:pic>
        <p:nvPicPr>
          <p:cNvPr id="1028" name="Picture 4" descr="Image result for cONSULTANT icon">
            <a:extLst>
              <a:ext uri="{FF2B5EF4-FFF2-40B4-BE49-F238E27FC236}">
                <a16:creationId xmlns:a16="http://schemas.microsoft.com/office/drawing/2014/main" xmlns="" id="{DBF9169E-C676-48CD-A9FC-03576710E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9685" y="1295929"/>
            <a:ext cx="978705" cy="60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573EE09-6DAB-42E0-B53F-8435547E0753}"/>
              </a:ext>
            </a:extLst>
          </p:cNvPr>
          <p:cNvSpPr txBox="1"/>
          <p:nvPr/>
        </p:nvSpPr>
        <p:spPr>
          <a:xfrm>
            <a:off x="7143074" y="1285184"/>
            <a:ext cx="2169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66"/>
                </a:solidFill>
              </a:rPr>
              <a:t>22 Consultants</a:t>
            </a:r>
            <a:endParaRPr lang="en-IE" dirty="0">
              <a:solidFill>
                <a:srgbClr val="003366"/>
              </a:solidFill>
            </a:endParaRPr>
          </a:p>
        </p:txBody>
      </p:sp>
      <p:pic>
        <p:nvPicPr>
          <p:cNvPr id="1030" name="Picture 6" descr="Image result for Projects icon">
            <a:extLst>
              <a:ext uri="{FF2B5EF4-FFF2-40B4-BE49-F238E27FC236}">
                <a16:creationId xmlns:a16="http://schemas.microsoft.com/office/drawing/2014/main" xmlns="" id="{BE97051F-F561-4839-9F6D-DFF4AD0EE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0681" y="1247786"/>
            <a:ext cx="860806" cy="505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F39DB70-47D9-4103-8320-3D199D729F9B}"/>
              </a:ext>
            </a:extLst>
          </p:cNvPr>
          <p:cNvSpPr txBox="1"/>
          <p:nvPr/>
        </p:nvSpPr>
        <p:spPr>
          <a:xfrm>
            <a:off x="3871487" y="1285184"/>
            <a:ext cx="2527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66"/>
                </a:solidFill>
              </a:rPr>
              <a:t>Over 500 projects </a:t>
            </a:r>
            <a:endParaRPr lang="en-IE" dirty="0">
              <a:solidFill>
                <a:srgbClr val="003366"/>
              </a:solidFill>
            </a:endParaRPr>
          </a:p>
        </p:txBody>
      </p:sp>
      <p:pic>
        <p:nvPicPr>
          <p:cNvPr id="1034" name="Picture 10" descr="Image result for light blue jigsaw piece icon">
            <a:extLst>
              <a:ext uri="{FF2B5EF4-FFF2-40B4-BE49-F238E27FC236}">
                <a16:creationId xmlns:a16="http://schemas.microsoft.com/office/drawing/2014/main" xmlns="" id="{82118FE0-8FD5-4C80-94CC-6735C8677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6924" y="2180492"/>
            <a:ext cx="676719" cy="676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700CD9B0-5150-49DE-A85F-8579BC07C383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7335" y="1777051"/>
            <a:ext cx="3430107" cy="160084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78AEE290-2520-438F-BC33-82549E30422C}"/>
              </a:ext>
            </a:extLst>
          </p:cNvPr>
          <p:cNvSpPr txBox="1"/>
          <p:nvPr/>
        </p:nvSpPr>
        <p:spPr>
          <a:xfrm>
            <a:off x="38619" y="3352932"/>
            <a:ext cx="23767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d-GB" dirty="0">
                <a:solidFill>
                  <a:srgbClr val="003366"/>
                </a:solidFill>
              </a:rPr>
              <a:t>Operational Excellence </a:t>
            </a:r>
            <a:endParaRPr lang="en-US" dirty="0">
              <a:solidFill>
                <a:srgbClr val="003366"/>
              </a:solidFill>
            </a:endParaRPr>
          </a:p>
          <a:p>
            <a:endParaRPr lang="en-IE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68C4817-37C2-4DCB-A55D-8C710EA991AE}"/>
              </a:ext>
            </a:extLst>
          </p:cNvPr>
          <p:cNvSpPr txBox="1"/>
          <p:nvPr/>
        </p:nvSpPr>
        <p:spPr>
          <a:xfrm>
            <a:off x="51222" y="2298685"/>
            <a:ext cx="2178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d-GB" dirty="0">
                <a:solidFill>
                  <a:srgbClr val="003366"/>
                </a:solidFill>
              </a:rPr>
              <a:t>Operational</a:t>
            </a:r>
            <a:r>
              <a:rPr lang="gd-GB" dirty="0"/>
              <a:t> </a:t>
            </a:r>
            <a:r>
              <a:rPr lang="gd-GB" dirty="0">
                <a:solidFill>
                  <a:srgbClr val="003366"/>
                </a:solidFill>
              </a:rPr>
              <a:t>Strategy</a:t>
            </a:r>
            <a:endParaRPr lang="en-IE" dirty="0">
              <a:solidFill>
                <a:srgbClr val="003366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C1660C35-2F43-48F2-BFF1-467B65A0BFD8}"/>
              </a:ext>
            </a:extLst>
          </p:cNvPr>
          <p:cNvSpPr txBox="1"/>
          <p:nvPr/>
        </p:nvSpPr>
        <p:spPr>
          <a:xfrm>
            <a:off x="6677840" y="2206352"/>
            <a:ext cx="26349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d-GB" dirty="0">
                <a:solidFill>
                  <a:srgbClr val="003366"/>
                </a:solidFill>
              </a:rPr>
              <a:t>Leadership</a:t>
            </a:r>
            <a:r>
              <a:rPr lang="gd-GB" dirty="0"/>
              <a:t> </a:t>
            </a:r>
            <a:r>
              <a:rPr lang="gd-GB" dirty="0">
                <a:solidFill>
                  <a:srgbClr val="003366"/>
                </a:solidFill>
              </a:rPr>
              <a:t>&amp; People Development</a:t>
            </a:r>
          </a:p>
          <a:p>
            <a:endParaRPr lang="en-IE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2C0CE794-52AE-4DBF-8A44-0983F0FFF6A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4196" y="2185668"/>
            <a:ext cx="582647" cy="51385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E872D552-AC02-4D7E-A75A-C55E36ED04BA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8612" y="3136302"/>
            <a:ext cx="666794" cy="549199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7C606D0F-3D41-45DB-80CE-A147ADB925CF}"/>
              </a:ext>
            </a:extLst>
          </p:cNvPr>
          <p:cNvSpPr txBox="1"/>
          <p:nvPr/>
        </p:nvSpPr>
        <p:spPr>
          <a:xfrm>
            <a:off x="6138257" y="3244658"/>
            <a:ext cx="20717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66"/>
                </a:solidFill>
              </a:rPr>
              <a:t>Lean Manufacturing</a:t>
            </a:r>
            <a:endParaRPr lang="gd-GB" dirty="0">
              <a:solidFill>
                <a:srgbClr val="003366"/>
              </a:solidFill>
            </a:endParaRPr>
          </a:p>
          <a:p>
            <a:endParaRPr lang="en-IE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C29F2025-0099-48A6-B888-B36346C9A36D}"/>
              </a:ext>
            </a:extLst>
          </p:cNvPr>
          <p:cNvSpPr txBox="1"/>
          <p:nvPr/>
        </p:nvSpPr>
        <p:spPr>
          <a:xfrm>
            <a:off x="785484" y="4167072"/>
            <a:ext cx="2233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>
                <a:solidFill>
                  <a:srgbClr val="003366"/>
                </a:solidFill>
              </a:rPr>
              <a:t>Lean in Service Sector</a:t>
            </a:r>
            <a:endParaRPr lang="gd-GB" dirty="0">
              <a:solidFill>
                <a:srgbClr val="003366"/>
              </a:solidFill>
            </a:endParaRPr>
          </a:p>
          <a:p>
            <a:endParaRPr lang="en-I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10602A8-0F9A-4A9B-BE22-A16C91ADE388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2693" y="3999263"/>
            <a:ext cx="600887" cy="6008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6D534D3-D35D-4467-86BF-4C1F8A2695C1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5262" y="4090817"/>
            <a:ext cx="664229" cy="6463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0F5C10E-2542-4EE6-8DD0-FED6A12CEA8E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3969" y="4167072"/>
            <a:ext cx="1475360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88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24" grpId="0"/>
      <p:bldP spid="25" grpId="0"/>
      <p:bldP spid="26" grpId="0"/>
      <p:bldP spid="29" grpId="0"/>
      <p:bldP spid="3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B3F6AD-C700-457C-ADC1-6DCF03770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480" y="480060"/>
            <a:ext cx="2532887" cy="2761482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3300">
                <a:solidFill>
                  <a:schemeClr val="tx1"/>
                </a:solidFill>
                <a:latin typeface="+mj-lt"/>
              </a:rPr>
              <a:t>Why Mentoring?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D8D7854-98FF-49F7-8CE8-4F9E29BCD5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464" r="-1" b="1553"/>
          <a:stretch/>
        </p:blipFill>
        <p:spPr>
          <a:xfrm>
            <a:off x="3490722" y="10"/>
            <a:ext cx="5653278" cy="514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1388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B881E5-69E8-42D2-90C6-059F0AB4C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Why Mentoring?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C689B2E-8C3A-47CA-9A72-C8F1F1EB8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E" dirty="0"/>
              <a:t>Knowledge Transfer of Problem Solving </a:t>
            </a:r>
          </a:p>
          <a:p>
            <a:r>
              <a:rPr lang="en-IE" dirty="0"/>
              <a:t>“Learn As You Do”</a:t>
            </a:r>
          </a:p>
          <a:p>
            <a:r>
              <a:rPr lang="en-IE" dirty="0"/>
              <a:t>Correct use of tools</a:t>
            </a:r>
          </a:p>
          <a:p>
            <a:r>
              <a:rPr lang="en-IE" dirty="0"/>
              <a:t>Experience</a:t>
            </a:r>
          </a:p>
          <a:p>
            <a:r>
              <a:rPr lang="en-IE" dirty="0"/>
              <a:t>Challenge Status Quo</a:t>
            </a:r>
          </a:p>
          <a:p>
            <a:r>
              <a:rPr lang="en-IE" dirty="0"/>
              <a:t>New Thinking</a:t>
            </a:r>
          </a:p>
          <a:p>
            <a:r>
              <a:rPr lang="en-IE" dirty="0"/>
              <a:t>Deeper Understanding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719775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BF613A1-95D2-4E4B-9AD4-541274D19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386" y="1186129"/>
            <a:ext cx="5446151" cy="37334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16A0F6-204D-4600-B1E3-ACD36A13F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Shared Learning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E6F6961-8CAB-41F5-AEE9-71B360D16DB3}"/>
              </a:ext>
            </a:extLst>
          </p:cNvPr>
          <p:cNvSpPr txBox="1"/>
          <p:nvPr/>
        </p:nvSpPr>
        <p:spPr>
          <a:xfrm>
            <a:off x="6486924" y="2852788"/>
            <a:ext cx="21592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>
                <a:solidFill>
                  <a:srgbClr val="002060"/>
                </a:solidFill>
                <a:latin typeface="Book Antiqua" panose="02040602050305030304" pitchFamily="18" charset="0"/>
              </a:rPr>
              <a:t>Pharmaceutical</a:t>
            </a:r>
            <a:r>
              <a:rPr lang="en-IE" dirty="0">
                <a:latin typeface="Book Antiqua" panose="02040602050305030304" pitchFamily="18" charset="0"/>
              </a:rPr>
              <a:t>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A976BCC-6CB2-4828-801A-D941B09E0282}"/>
              </a:ext>
            </a:extLst>
          </p:cNvPr>
          <p:cNvSpPr txBox="1"/>
          <p:nvPr/>
        </p:nvSpPr>
        <p:spPr>
          <a:xfrm>
            <a:off x="2386940" y="1186129"/>
            <a:ext cx="1894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>
                <a:solidFill>
                  <a:srgbClr val="002060"/>
                </a:solidFill>
                <a:latin typeface="Book Antiqua" panose="02040602050305030304" pitchFamily="18" charset="0"/>
              </a:rPr>
              <a:t>Manufacturing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CB814F3-D6F0-4F14-8104-4D3F8F52B7C8}"/>
              </a:ext>
            </a:extLst>
          </p:cNvPr>
          <p:cNvSpPr txBox="1"/>
          <p:nvPr/>
        </p:nvSpPr>
        <p:spPr>
          <a:xfrm>
            <a:off x="4929469" y="4565615"/>
            <a:ext cx="17444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2000">
                <a:solidFill>
                  <a:srgbClr val="002060"/>
                </a:solidFill>
                <a:latin typeface="Bookman Old Style" panose="02050604050505020204" pitchFamily="18" charset="0"/>
              </a:defRPr>
            </a:lvl1pPr>
          </a:lstStyle>
          <a:p>
            <a:r>
              <a:rPr lang="en-IE" dirty="0">
                <a:latin typeface="Book Antiqua" panose="02040602050305030304" pitchFamily="18" charset="0"/>
              </a:rPr>
              <a:t>Construction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544A3D7-BE31-4BF0-AACE-3D75945C8EA3}"/>
              </a:ext>
            </a:extLst>
          </p:cNvPr>
          <p:cNvSpPr txBox="1"/>
          <p:nvPr/>
        </p:nvSpPr>
        <p:spPr>
          <a:xfrm>
            <a:off x="950026" y="2834701"/>
            <a:ext cx="1688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>
                <a:solidFill>
                  <a:srgbClr val="002060"/>
                </a:solidFill>
                <a:latin typeface="Book Antiqua" panose="02040602050305030304" pitchFamily="18" charset="0"/>
              </a:rPr>
              <a:t>Hospitality</a:t>
            </a:r>
            <a:r>
              <a:rPr lang="en-IE" dirty="0">
                <a:latin typeface="Book Antiqua" panose="02040602050305030304" pitchFamily="18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5552565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BE6E338-36C3-44D7-87C8-E506D70E3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0140"/>
            <a:ext cx="8229600" cy="37488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E" sz="5400" dirty="0"/>
              <a:t>Thank you for your time and please feel free to ask any questions </a:t>
            </a:r>
          </a:p>
        </p:txBody>
      </p:sp>
      <p:pic>
        <p:nvPicPr>
          <p:cNvPr id="2050" name="Picture 2" descr="Image result for galway executive skillnet">
            <a:extLst>
              <a:ext uri="{FF2B5EF4-FFF2-40B4-BE49-F238E27FC236}">
                <a16:creationId xmlns:a16="http://schemas.microsoft.com/office/drawing/2014/main" xmlns="" id="{FFAC0404-2E24-4AD4-B6C5-7911209B5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98486" y="4023360"/>
            <a:ext cx="1388314" cy="950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185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8FB69E97-10E5-48C8-B5E6-317CD24D62A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342612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en-IE" dirty="0"/>
              <a:t>018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6BB88F71-D33B-4D33-A254-97683ED17A8B}"/>
              </a:ext>
            </a:extLst>
          </p:cNvPr>
          <p:cNvGrpSpPr/>
          <p:nvPr/>
        </p:nvGrpSpPr>
        <p:grpSpPr>
          <a:xfrm>
            <a:off x="134086" y="1148049"/>
            <a:ext cx="2116576" cy="3269711"/>
            <a:chOff x="541063" y="6217452"/>
            <a:chExt cx="2357712" cy="3835400"/>
          </a:xfrm>
        </p:grpSpPr>
        <p:sp>
          <p:nvSpPr>
            <p:cNvPr id="5" name="Rounded Rectangle 74">
              <a:extLst>
                <a:ext uri="{FF2B5EF4-FFF2-40B4-BE49-F238E27FC236}">
                  <a16:creationId xmlns:a16="http://schemas.microsoft.com/office/drawing/2014/main" xmlns="" id="{A5E7A915-B779-4A71-B2AA-E75B88C1E9F1}"/>
                </a:ext>
              </a:extLst>
            </p:cNvPr>
            <p:cNvSpPr/>
            <p:nvPr/>
          </p:nvSpPr>
          <p:spPr>
            <a:xfrm>
              <a:off x="593725" y="6217452"/>
              <a:ext cx="2305050" cy="3835400"/>
            </a:xfrm>
            <a:prstGeom prst="roundRect">
              <a:avLst/>
            </a:prstGeom>
            <a:solidFill>
              <a:srgbClr val="1F548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/>
            </a:p>
          </p:txBody>
        </p:sp>
        <p:sp>
          <p:nvSpPr>
            <p:cNvPr id="6" name="TextBox 105">
              <a:extLst>
                <a:ext uri="{FF2B5EF4-FFF2-40B4-BE49-F238E27FC236}">
                  <a16:creationId xmlns:a16="http://schemas.microsoft.com/office/drawing/2014/main" xmlns="" id="{0517054B-2088-4B19-8DBE-B9FFDFBAA0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1063" y="6317618"/>
              <a:ext cx="2305050" cy="2635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dirty="0">
                  <a:solidFill>
                    <a:schemeClr val="bg1"/>
                  </a:solidFill>
                </a:rPr>
                <a:t>Our students have spent 3,056 days in the classroom</a:t>
              </a:r>
            </a:p>
          </p:txBody>
        </p:sp>
        <p:sp>
          <p:nvSpPr>
            <p:cNvPr id="7" name="Oval Callout 2">
              <a:extLst>
                <a:ext uri="{FF2B5EF4-FFF2-40B4-BE49-F238E27FC236}">
                  <a16:creationId xmlns:a16="http://schemas.microsoft.com/office/drawing/2014/main" xmlns="" id="{FD2443BD-524E-4308-AA04-4454CB62B06A}"/>
                </a:ext>
              </a:extLst>
            </p:cNvPr>
            <p:cNvSpPr/>
            <p:nvPr/>
          </p:nvSpPr>
          <p:spPr>
            <a:xfrm>
              <a:off x="1102244" y="9082517"/>
              <a:ext cx="1182688" cy="792162"/>
            </a:xfrm>
            <a:prstGeom prst="wedgeEllipseCallou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/>
            </a:p>
          </p:txBody>
        </p:sp>
      </p:grpSp>
      <p:sp>
        <p:nvSpPr>
          <p:cNvPr id="8" name="Rounded Rectangle 75">
            <a:extLst>
              <a:ext uri="{FF2B5EF4-FFF2-40B4-BE49-F238E27FC236}">
                <a16:creationId xmlns:a16="http://schemas.microsoft.com/office/drawing/2014/main" xmlns="" id="{47B058C0-623B-410C-AF36-82B5B9FDEEE1}"/>
              </a:ext>
            </a:extLst>
          </p:cNvPr>
          <p:cNvSpPr/>
          <p:nvPr/>
        </p:nvSpPr>
        <p:spPr>
          <a:xfrm>
            <a:off x="2471967" y="1106774"/>
            <a:ext cx="2046595" cy="3352260"/>
          </a:xfrm>
          <a:prstGeom prst="roundRect">
            <a:avLst/>
          </a:prstGeom>
          <a:solidFill>
            <a:srgbClr val="2C673B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9" name="TextBox 108">
            <a:extLst>
              <a:ext uri="{FF2B5EF4-FFF2-40B4-BE49-F238E27FC236}">
                <a16:creationId xmlns:a16="http://schemas.microsoft.com/office/drawing/2014/main" xmlns="" id="{F35FD36B-9166-4354-8F00-59DD490F3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4310" y="1291686"/>
            <a:ext cx="1784204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US" sz="2800" spc="200" dirty="0">
                <a:solidFill>
                  <a:schemeClr val="bg1"/>
                </a:solidFill>
                <a:latin typeface="+mj-lt"/>
                <a:cs typeface="Georgia"/>
              </a:rPr>
              <a:t>We have</a:t>
            </a:r>
            <a:r>
              <a:rPr lang="en-US" sz="2800" b="1" spc="200" dirty="0">
                <a:solidFill>
                  <a:schemeClr val="bg1"/>
                </a:solidFill>
                <a:latin typeface="+mj-lt"/>
                <a:cs typeface="Georgia"/>
              </a:rPr>
              <a:t> </a:t>
            </a:r>
            <a:r>
              <a:rPr lang="en-US" sz="2800" spc="200" dirty="0">
                <a:solidFill>
                  <a:schemeClr val="bg1"/>
                </a:solidFill>
                <a:latin typeface="+mj-lt"/>
                <a:cs typeface="Georgia"/>
              </a:rPr>
              <a:t>trained</a:t>
            </a:r>
            <a:r>
              <a:rPr lang="en-US" sz="2800" b="1" spc="200" dirty="0">
                <a:solidFill>
                  <a:schemeClr val="bg1"/>
                </a:solidFill>
                <a:latin typeface="+mj-lt"/>
                <a:cs typeface="Georgia"/>
              </a:rPr>
              <a:t> 1,790 </a:t>
            </a:r>
            <a:r>
              <a:rPr lang="en-US" sz="2800" spc="200" dirty="0">
                <a:solidFill>
                  <a:schemeClr val="bg1"/>
                </a:solidFill>
                <a:latin typeface="+mj-lt"/>
                <a:cs typeface="Georgia"/>
              </a:rPr>
              <a:t>people</a:t>
            </a:r>
            <a:r>
              <a:rPr lang="en-US" sz="2800" b="1" spc="200" dirty="0">
                <a:solidFill>
                  <a:schemeClr val="bg1"/>
                </a:solidFill>
                <a:latin typeface="+mj-lt"/>
                <a:cs typeface="Georgia"/>
              </a:rPr>
              <a:t> </a:t>
            </a:r>
          </a:p>
        </p:txBody>
      </p:sp>
      <p:sp>
        <p:nvSpPr>
          <p:cNvPr id="10" name="5-Point Star 4">
            <a:extLst>
              <a:ext uri="{FF2B5EF4-FFF2-40B4-BE49-F238E27FC236}">
                <a16:creationId xmlns:a16="http://schemas.microsoft.com/office/drawing/2014/main" xmlns="" id="{A839788A-1D78-4CC5-B035-8CED3911F683}"/>
              </a:ext>
            </a:extLst>
          </p:cNvPr>
          <p:cNvSpPr/>
          <p:nvPr/>
        </p:nvSpPr>
        <p:spPr>
          <a:xfrm>
            <a:off x="2929097" y="3208682"/>
            <a:ext cx="1177236" cy="1057184"/>
          </a:xfrm>
          <a:prstGeom prst="star5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11" name="Rounded Rectangle 100">
            <a:extLst>
              <a:ext uri="{FF2B5EF4-FFF2-40B4-BE49-F238E27FC236}">
                <a16:creationId xmlns:a16="http://schemas.microsoft.com/office/drawing/2014/main" xmlns="" id="{396A362E-E488-44E2-A6AF-4C9507CB01D7}"/>
              </a:ext>
            </a:extLst>
          </p:cNvPr>
          <p:cNvSpPr/>
          <p:nvPr/>
        </p:nvSpPr>
        <p:spPr>
          <a:xfrm>
            <a:off x="550863" y="10101263"/>
            <a:ext cx="2305050" cy="3835400"/>
          </a:xfrm>
          <a:prstGeom prst="roundRect">
            <a:avLst/>
          </a:prstGeom>
          <a:solidFill>
            <a:srgbClr val="6D982D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12" name="TextBox 112">
            <a:extLst>
              <a:ext uri="{FF2B5EF4-FFF2-40B4-BE49-F238E27FC236}">
                <a16:creationId xmlns:a16="http://schemas.microsoft.com/office/drawing/2014/main" xmlns="" id="{AE1E9FFA-7A29-41BB-9EE8-907089E254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8" y="11028363"/>
            <a:ext cx="21717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bg1"/>
                </a:solidFill>
              </a:rPr>
              <a:t>From 162 different companies</a:t>
            </a:r>
          </a:p>
        </p:txBody>
      </p:sp>
      <p:sp>
        <p:nvSpPr>
          <p:cNvPr id="13" name="32-Point Star 9">
            <a:extLst>
              <a:ext uri="{FF2B5EF4-FFF2-40B4-BE49-F238E27FC236}">
                <a16:creationId xmlns:a16="http://schemas.microsoft.com/office/drawing/2014/main" xmlns="" id="{D65EE371-C4BD-46CA-B57B-48B1420B7FD9}"/>
              </a:ext>
            </a:extLst>
          </p:cNvPr>
          <p:cNvSpPr/>
          <p:nvPr/>
        </p:nvSpPr>
        <p:spPr>
          <a:xfrm>
            <a:off x="1036638" y="12633325"/>
            <a:ext cx="1243012" cy="1243013"/>
          </a:xfrm>
          <a:prstGeom prst="star32">
            <a:avLst>
              <a:gd name="adj" fmla="val 43788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14" name="Rounded Rectangle 100">
            <a:extLst>
              <a:ext uri="{FF2B5EF4-FFF2-40B4-BE49-F238E27FC236}">
                <a16:creationId xmlns:a16="http://schemas.microsoft.com/office/drawing/2014/main" xmlns="" id="{4D74AE50-756F-491F-9F02-3F967914FEF4}"/>
              </a:ext>
            </a:extLst>
          </p:cNvPr>
          <p:cNvSpPr/>
          <p:nvPr/>
        </p:nvSpPr>
        <p:spPr>
          <a:xfrm>
            <a:off x="4729019" y="1098520"/>
            <a:ext cx="2046595" cy="3352259"/>
          </a:xfrm>
          <a:prstGeom prst="roundRect">
            <a:avLst/>
          </a:prstGeom>
          <a:solidFill>
            <a:srgbClr val="6D982D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15" name="TextBox 112">
            <a:extLst>
              <a:ext uri="{FF2B5EF4-FFF2-40B4-BE49-F238E27FC236}">
                <a16:creationId xmlns:a16="http://schemas.microsoft.com/office/drawing/2014/main" xmlns="" id="{56B5D37C-6710-4F39-915A-82D99C4F05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0905" y="1187450"/>
            <a:ext cx="21717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</a:rPr>
              <a:t>From 162 different companies</a:t>
            </a:r>
          </a:p>
        </p:txBody>
      </p:sp>
      <p:sp>
        <p:nvSpPr>
          <p:cNvPr id="16" name="32-Point Star 9">
            <a:extLst>
              <a:ext uri="{FF2B5EF4-FFF2-40B4-BE49-F238E27FC236}">
                <a16:creationId xmlns:a16="http://schemas.microsoft.com/office/drawing/2014/main" xmlns="" id="{62EFB59E-196B-497E-97B3-747EF1E8E603}"/>
              </a:ext>
            </a:extLst>
          </p:cNvPr>
          <p:cNvSpPr/>
          <p:nvPr/>
        </p:nvSpPr>
        <p:spPr>
          <a:xfrm>
            <a:off x="5163124" y="3107786"/>
            <a:ext cx="1243012" cy="1019587"/>
          </a:xfrm>
          <a:prstGeom prst="star32">
            <a:avLst>
              <a:gd name="adj" fmla="val 43788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17" name="Rounded Rectangle 101">
            <a:extLst>
              <a:ext uri="{FF2B5EF4-FFF2-40B4-BE49-F238E27FC236}">
                <a16:creationId xmlns:a16="http://schemas.microsoft.com/office/drawing/2014/main" xmlns="" id="{BD862B47-C264-4ED2-92F6-A01DA3C86928}"/>
              </a:ext>
            </a:extLst>
          </p:cNvPr>
          <p:cNvSpPr/>
          <p:nvPr/>
        </p:nvSpPr>
        <p:spPr>
          <a:xfrm>
            <a:off x="6954948" y="1090268"/>
            <a:ext cx="2007690" cy="3320865"/>
          </a:xfrm>
          <a:prstGeom prst="roundRect">
            <a:avLst/>
          </a:prstGeom>
          <a:solidFill>
            <a:srgbClr val="1F548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18" name="TextBox 124">
            <a:extLst>
              <a:ext uri="{FF2B5EF4-FFF2-40B4-BE49-F238E27FC236}">
                <a16:creationId xmlns:a16="http://schemas.microsoft.com/office/drawing/2014/main" xmlns="" id="{4D9A5A4A-5F96-4C81-8C11-56E9A442A9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3775" y="1373531"/>
            <a:ext cx="217328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</a:rPr>
              <a:t>Over 128 courses </a:t>
            </a:r>
          </a:p>
        </p:txBody>
      </p:sp>
      <p:sp>
        <p:nvSpPr>
          <p:cNvPr id="19" name="Wave 18">
            <a:extLst>
              <a:ext uri="{FF2B5EF4-FFF2-40B4-BE49-F238E27FC236}">
                <a16:creationId xmlns:a16="http://schemas.microsoft.com/office/drawing/2014/main" xmlns="" id="{6D7117C4-7598-40F1-81DF-F82FB7526BAB}"/>
              </a:ext>
            </a:extLst>
          </p:cNvPr>
          <p:cNvSpPr/>
          <p:nvPr/>
        </p:nvSpPr>
        <p:spPr>
          <a:xfrm>
            <a:off x="7290411" y="3208682"/>
            <a:ext cx="1316037" cy="844550"/>
          </a:xfrm>
          <a:prstGeom prst="wave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56998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AE319E-5A07-456D-9FD3-591FAB2BA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414" y="-35650"/>
            <a:ext cx="8229600" cy="857250"/>
          </a:xfrm>
        </p:spPr>
        <p:txBody>
          <a:bodyPr/>
          <a:lstStyle/>
          <a:p>
            <a:r>
              <a:rPr lang="en-IE" dirty="0"/>
              <a:t>Our Clients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92978B55-E58B-4384-8C98-BC8F45C94BA6}"/>
              </a:ext>
            </a:extLst>
          </p:cNvPr>
          <p:cNvGrpSpPr/>
          <p:nvPr/>
        </p:nvGrpSpPr>
        <p:grpSpPr>
          <a:xfrm>
            <a:off x="684712" y="842120"/>
            <a:ext cx="7697765" cy="7583217"/>
            <a:chOff x="1434550" y="833130"/>
            <a:chExt cx="9342132" cy="1247957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17BA4F96-4A05-47E6-B6A5-7D7885598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29534" y="5365060"/>
              <a:ext cx="1482962" cy="546566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DEB7B890-B099-4DAF-BEDD-0AC6B1E75F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95664" y="1933950"/>
              <a:ext cx="966564" cy="48328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03C520D9-3E19-470A-8234-4A35412B24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32911" y="4089414"/>
              <a:ext cx="835781" cy="44575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86E457D7-AF63-42B5-AF10-D725B53E2E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38663" y="4082986"/>
              <a:ext cx="835226" cy="451093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0A70CCBF-5E07-4E9F-8D1B-AD8B3813FE3E}"/>
                </a:ext>
              </a:extLst>
            </p:cNvPr>
            <p:cNvGrpSpPr/>
            <p:nvPr/>
          </p:nvGrpSpPr>
          <p:grpSpPr>
            <a:xfrm>
              <a:off x="6548271" y="2689828"/>
              <a:ext cx="1735868" cy="295414"/>
              <a:chOff x="4832552" y="3584857"/>
              <a:chExt cx="3532162" cy="664889"/>
            </a:xfrm>
          </p:grpSpPr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xmlns="" id="{65AFC012-7223-4793-A769-9F79225E1C30}"/>
                  </a:ext>
                </a:extLst>
              </p:cNvPr>
              <p:cNvSpPr/>
              <p:nvPr/>
            </p:nvSpPr>
            <p:spPr>
              <a:xfrm>
                <a:off x="4832552" y="3584857"/>
                <a:ext cx="3532162" cy="664889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en-US" sz="1350">
                  <a:solidFill>
                    <a:prstClr val="white"/>
                  </a:solidFill>
                  <a:sym typeface="Arial"/>
                </a:endParaRPr>
              </a:p>
            </p:txBody>
          </p:sp>
          <p:pic>
            <p:nvPicPr>
              <p:cNvPr id="107" name="Picture 106">
                <a:extLst>
                  <a:ext uri="{FF2B5EF4-FFF2-40B4-BE49-F238E27FC236}">
                    <a16:creationId xmlns:a16="http://schemas.microsoft.com/office/drawing/2014/main" xmlns="" id="{49A378BC-ADB0-4B0B-A8E9-7331C18958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60917" y="3584857"/>
                <a:ext cx="3503797" cy="664889"/>
              </a:xfrm>
              <a:prstGeom prst="rect">
                <a:avLst/>
              </a:prstGeom>
            </p:spPr>
          </p:pic>
        </p:grpSp>
        <p:pic>
          <p:nvPicPr>
            <p:cNvPr id="10" name="Picture 14" descr="Image result for theo benning">
              <a:extLst>
                <a:ext uri="{FF2B5EF4-FFF2-40B4-BE49-F238E27FC236}">
                  <a16:creationId xmlns:a16="http://schemas.microsoft.com/office/drawing/2014/main" xmlns="" id="{5AF8D5A7-64C2-4F05-BC7D-0ECEC4F5FA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302978" y="4984413"/>
              <a:ext cx="1632265" cy="3766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Image result for rosderra">
              <a:extLst>
                <a:ext uri="{FF2B5EF4-FFF2-40B4-BE49-F238E27FC236}">
                  <a16:creationId xmlns:a16="http://schemas.microsoft.com/office/drawing/2014/main" xmlns="" id="{5EA76B63-FD1A-4BA0-84B7-5EABA97780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8289" y="2718863"/>
              <a:ext cx="713108" cy="2817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Image result for takumi precision">
              <a:extLst>
                <a:ext uri="{FF2B5EF4-FFF2-40B4-BE49-F238E27FC236}">
                  <a16:creationId xmlns:a16="http://schemas.microsoft.com/office/drawing/2014/main" xmlns="" id="{721337CC-53DC-4DF6-B57F-0144B13D0E6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935243" y="5564949"/>
              <a:ext cx="981853" cy="3466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8" descr="Image result for paganini ice cream">
              <a:extLst>
                <a:ext uri="{FF2B5EF4-FFF2-40B4-BE49-F238E27FC236}">
                  <a16:creationId xmlns:a16="http://schemas.microsoft.com/office/drawing/2014/main" xmlns="" id="{707F565B-F8C8-4526-893D-BAE0E894E0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6971" y="1811035"/>
              <a:ext cx="581475" cy="382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26">
              <a:extLst>
                <a:ext uri="{FF2B5EF4-FFF2-40B4-BE49-F238E27FC236}">
                  <a16:creationId xmlns:a16="http://schemas.microsoft.com/office/drawing/2014/main" xmlns="" id="{8CF39166-BD2D-4A0C-86DB-981CA4C27D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4002" y="1506414"/>
              <a:ext cx="361959" cy="2078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none" lIns="51435" tIns="25718" rIns="51435" bIns="25718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51435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x-none" altLang="x-none" sz="1013">
                  <a:solidFill>
                    <a:prstClr val="black"/>
                  </a:solidFill>
                  <a:cs typeface="Arial"/>
                  <a:sym typeface="Arial"/>
                </a:rPr>
                <a:t>       </a:t>
              </a:r>
            </a:p>
          </p:txBody>
        </p:sp>
        <p:pic>
          <p:nvPicPr>
            <p:cNvPr id="15" name="Picture 10" descr="Image result for slaney meats">
              <a:extLst>
                <a:ext uri="{FF2B5EF4-FFF2-40B4-BE49-F238E27FC236}">
                  <a16:creationId xmlns:a16="http://schemas.microsoft.com/office/drawing/2014/main" xmlns="" id="{88A2D84D-6028-47B6-84B4-1C148D47637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326585" y="1902575"/>
              <a:ext cx="500716" cy="3881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xmlns="" id="{348460EC-37BD-42A8-A731-F3751AAF21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4002" y="1920752"/>
              <a:ext cx="103939" cy="2078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none" lIns="51435" tIns="25718" rIns="51435" bIns="25718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342900"/>
              <a:endParaRPr lang="en-US" sz="1013">
                <a:solidFill>
                  <a:prstClr val="black"/>
                </a:solidFill>
                <a:latin typeface="Gill Sans MT" panose="020B0502020104020203"/>
                <a:cs typeface="Arial"/>
                <a:sym typeface="Arial"/>
              </a:endParaRPr>
            </a:p>
          </p:txBody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xmlns="" id="{087F2A03-D267-4D8C-8178-2DEB5B8B2C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4001" y="2356520"/>
              <a:ext cx="435697" cy="2078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none" lIns="51435" tIns="25718" rIns="51435" bIns="25718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51435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x-none" altLang="x-none" sz="1013">
                  <a:solidFill>
                    <a:prstClr val="black"/>
                  </a:solidFill>
                  <a:cs typeface="Arial"/>
                  <a:sym typeface="Arial"/>
                </a:rPr>
                <a:t>         </a:t>
              </a:r>
            </a:p>
          </p:txBody>
        </p:sp>
        <p:pic>
          <p:nvPicPr>
            <p:cNvPr id="18" name="Picture 22" descr="Image result for lily o brien">
              <a:extLst>
                <a:ext uri="{FF2B5EF4-FFF2-40B4-BE49-F238E27FC236}">
                  <a16:creationId xmlns:a16="http://schemas.microsoft.com/office/drawing/2014/main" xmlns="" id="{0E440C06-ACC5-42CA-BB18-D11CC92C1E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6243" y="2517150"/>
              <a:ext cx="847828" cy="269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xmlns="" id="{B89BC977-4261-47E6-B99C-E9408807BF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4001" y="2606552"/>
              <a:ext cx="251351" cy="2078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none" lIns="51435" tIns="25718" rIns="51435" bIns="25718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51435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x-none" altLang="x-none" sz="1013">
                  <a:solidFill>
                    <a:prstClr val="black"/>
                  </a:solidFill>
                  <a:cs typeface="Arial"/>
                  <a:sym typeface="Arial"/>
                </a:rPr>
                <a:t>    </a:t>
              </a:r>
            </a:p>
          </p:txBody>
        </p:sp>
        <p:pic>
          <p:nvPicPr>
            <p:cNvPr id="20" name="Picture 24" descr="Image result for mentor graphics">
              <a:extLst>
                <a:ext uri="{FF2B5EF4-FFF2-40B4-BE49-F238E27FC236}">
                  <a16:creationId xmlns:a16="http://schemas.microsoft.com/office/drawing/2014/main" xmlns="" id="{F3958C7C-F7EE-4163-BE1C-E6DC4DBE77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656" y="1253646"/>
              <a:ext cx="729305" cy="303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 30">
              <a:extLst>
                <a:ext uri="{FF2B5EF4-FFF2-40B4-BE49-F238E27FC236}">
                  <a16:creationId xmlns:a16="http://schemas.microsoft.com/office/drawing/2014/main" xmlns="" id="{1B82A252-9D9B-441B-8265-447A68F5CC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1058" y="1506414"/>
              <a:ext cx="103939" cy="2078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none" lIns="51435" tIns="25718" rIns="51435" bIns="25718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342900"/>
              <a:endParaRPr lang="en-US" sz="1013">
                <a:solidFill>
                  <a:prstClr val="black"/>
                </a:solidFill>
                <a:latin typeface="Gill Sans MT" panose="020B0502020104020203"/>
                <a:cs typeface="Arial"/>
                <a:sym typeface="Arial"/>
              </a:endParaRPr>
            </a:p>
          </p:txBody>
        </p:sp>
        <p:sp>
          <p:nvSpPr>
            <p:cNvPr id="22" name="Rectangle 31">
              <a:extLst>
                <a:ext uri="{FF2B5EF4-FFF2-40B4-BE49-F238E27FC236}">
                  <a16:creationId xmlns:a16="http://schemas.microsoft.com/office/drawing/2014/main" xmlns="" id="{44CA68B6-F5BA-49FB-910B-BE90B8B14B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4002" y="3070895"/>
              <a:ext cx="103939" cy="2078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none" lIns="51435" tIns="25718" rIns="51435" bIns="25718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342900"/>
              <a:endParaRPr lang="en-US" sz="1013">
                <a:solidFill>
                  <a:prstClr val="black"/>
                </a:solidFill>
                <a:latin typeface="Gill Sans MT" panose="020B0502020104020203"/>
                <a:cs typeface="Arial"/>
                <a:sym typeface="Arial"/>
              </a:endParaRPr>
            </a:p>
          </p:txBody>
        </p:sp>
        <p:pic>
          <p:nvPicPr>
            <p:cNvPr id="23" name="Picture 28" descr="Related image">
              <a:extLst>
                <a:ext uri="{FF2B5EF4-FFF2-40B4-BE49-F238E27FC236}">
                  <a16:creationId xmlns:a16="http://schemas.microsoft.com/office/drawing/2014/main" xmlns="" id="{901250E5-D006-46CB-A4E5-8305F59774F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210922" y="941420"/>
              <a:ext cx="950119" cy="2752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Rectangle 32">
              <a:extLst>
                <a:ext uri="{FF2B5EF4-FFF2-40B4-BE49-F238E27FC236}">
                  <a16:creationId xmlns:a16="http://schemas.microsoft.com/office/drawing/2014/main" xmlns="" id="{0378394A-F7F5-4142-B53D-28843BF98A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4550" y="5009636"/>
              <a:ext cx="251351" cy="2078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none" lIns="51435" tIns="25718" rIns="51435" bIns="25718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51435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x-none" altLang="x-none" sz="1013">
                  <a:solidFill>
                    <a:prstClr val="black"/>
                  </a:solidFill>
                  <a:cs typeface="Arial"/>
                  <a:sym typeface="Arial"/>
                </a:rPr>
                <a:t>    </a:t>
              </a:r>
            </a:p>
          </p:txBody>
        </p:sp>
        <p:pic>
          <p:nvPicPr>
            <p:cNvPr id="25" name="Picture 1" descr="Image result for sonas bathrooms ireland">
              <a:extLst>
                <a:ext uri="{FF2B5EF4-FFF2-40B4-BE49-F238E27FC236}">
                  <a16:creationId xmlns:a16="http://schemas.microsoft.com/office/drawing/2014/main" xmlns="" id="{8FDB6656-6049-40A1-B8A9-3F9F7AC1FE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8379" y="1305557"/>
              <a:ext cx="352355" cy="352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33">
              <a:extLst>
                <a:ext uri="{FF2B5EF4-FFF2-40B4-BE49-F238E27FC236}">
                  <a16:creationId xmlns:a16="http://schemas.microsoft.com/office/drawing/2014/main" xmlns="" id="{03BC5FD7-2E89-4C96-862D-D4031A988C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4001" y="7340525"/>
              <a:ext cx="177613" cy="3636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none" lIns="51435" tIns="25718" rIns="51435" bIns="25718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51435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x-none" altLang="x-none" sz="1013">
                  <a:solidFill>
                    <a:prstClr val="black"/>
                  </a:solidFill>
                  <a:cs typeface="Arial"/>
                  <a:sym typeface="Arial"/>
                </a:rPr>
                <a:t>  </a:t>
              </a:r>
            </a:p>
            <a:p>
              <a:pPr defTabSz="51435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x-none" altLang="x-none" sz="1013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pic>
          <p:nvPicPr>
            <p:cNvPr id="27" name="Picture 35" descr="Image result for heineken">
              <a:extLst>
                <a:ext uri="{FF2B5EF4-FFF2-40B4-BE49-F238E27FC236}">
                  <a16:creationId xmlns:a16="http://schemas.microsoft.com/office/drawing/2014/main" xmlns="" id="{B6689FB1-5070-4120-B8B7-D348C697A3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2731" y="923812"/>
              <a:ext cx="691226" cy="5184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6" descr="Image result for hilton foods">
              <a:extLst>
                <a:ext uri="{FF2B5EF4-FFF2-40B4-BE49-F238E27FC236}">
                  <a16:creationId xmlns:a16="http://schemas.microsoft.com/office/drawing/2014/main" xmlns="" id="{07C55EAB-D9FE-4DE4-838A-A68865B411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3789" y="1255466"/>
              <a:ext cx="463731" cy="3827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Rectangle 34">
              <a:extLst>
                <a:ext uri="{FF2B5EF4-FFF2-40B4-BE49-F238E27FC236}">
                  <a16:creationId xmlns:a16="http://schemas.microsoft.com/office/drawing/2014/main" xmlns="" id="{E02386B8-9D89-449A-8184-0FD3A3B503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4001" y="8104262"/>
              <a:ext cx="623248" cy="2078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none" lIns="51435" tIns="25718" rIns="51435" bIns="25718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51435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x-none" altLang="x-none" sz="1013">
                  <a:solidFill>
                    <a:prstClr val="black"/>
                  </a:solidFill>
                  <a:cs typeface="Arial"/>
                  <a:sym typeface="Arial"/>
                </a:rPr>
                <a:t>	</a:t>
              </a:r>
            </a:p>
          </p:txBody>
        </p:sp>
        <p:pic>
          <p:nvPicPr>
            <p:cNvPr id="30" name="Picture 3" descr="Image result for irish breeze">
              <a:extLst>
                <a:ext uri="{FF2B5EF4-FFF2-40B4-BE49-F238E27FC236}">
                  <a16:creationId xmlns:a16="http://schemas.microsoft.com/office/drawing/2014/main" xmlns="" id="{6BC2E61B-F65B-48FE-8A18-64219B48C30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4567" b="28893"/>
            <a:stretch/>
          </p:blipFill>
          <p:spPr bwMode="auto">
            <a:xfrm>
              <a:off x="3263032" y="1502900"/>
              <a:ext cx="817586" cy="3805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Rectangle 35">
              <a:extLst>
                <a:ext uri="{FF2B5EF4-FFF2-40B4-BE49-F238E27FC236}">
                  <a16:creationId xmlns:a16="http://schemas.microsoft.com/office/drawing/2014/main" xmlns="" id="{3126B1F2-5299-4CC4-A654-9FBDBA8C0E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4001" y="8598468"/>
              <a:ext cx="623248" cy="5195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none" lIns="51435" tIns="25718" rIns="51435" bIns="25718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51435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x-none" altLang="x-none" sz="1013">
                  <a:solidFill>
                    <a:prstClr val="black"/>
                  </a:solidFill>
                  <a:cs typeface="Arial"/>
                  <a:sym typeface="Arial"/>
                </a:rPr>
                <a:t/>
              </a:r>
              <a:br>
                <a:rPr lang="x-none" altLang="x-none" sz="1013">
                  <a:solidFill>
                    <a:prstClr val="black"/>
                  </a:solidFill>
                  <a:cs typeface="Arial"/>
                  <a:sym typeface="Arial"/>
                </a:rPr>
              </a:br>
              <a:endParaRPr lang="x-none" altLang="x-none" sz="1013">
                <a:solidFill>
                  <a:prstClr val="black"/>
                </a:solidFill>
                <a:cs typeface="Arial"/>
                <a:sym typeface="Arial"/>
              </a:endParaRPr>
            </a:p>
            <a:p>
              <a:pPr defTabSz="51435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x-none" altLang="x-none" sz="1013">
                  <a:solidFill>
                    <a:prstClr val="black"/>
                  </a:solidFill>
                  <a:cs typeface="Arial"/>
                  <a:sym typeface="Arial"/>
                </a:rPr>
                <a:t>	</a:t>
              </a:r>
            </a:p>
          </p:txBody>
        </p:sp>
        <p:pic>
          <p:nvPicPr>
            <p:cNvPr id="32" name="Picture 38" descr="Marco Beverage Systems Logo">
              <a:extLst>
                <a:ext uri="{FF2B5EF4-FFF2-40B4-BE49-F238E27FC236}">
                  <a16:creationId xmlns:a16="http://schemas.microsoft.com/office/drawing/2014/main" xmlns="" id="{CBFB1418-7CD7-45E3-B46D-68F27DFC94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9762" y="1255971"/>
              <a:ext cx="344107" cy="2961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Rectangle 36">
              <a:extLst>
                <a:ext uri="{FF2B5EF4-FFF2-40B4-BE49-F238E27FC236}">
                  <a16:creationId xmlns:a16="http://schemas.microsoft.com/office/drawing/2014/main" xmlns="" id="{B35FB71E-A77E-4379-B60F-58AC9E7259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4001" y="9240118"/>
              <a:ext cx="804387" cy="2078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none" lIns="51435" tIns="25718" rIns="51435" bIns="25718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51435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x-none" altLang="x-none" sz="1013">
                  <a:solidFill>
                    <a:prstClr val="black"/>
                  </a:solidFill>
                  <a:cs typeface="Arial"/>
                  <a:sym typeface="Arial"/>
                </a:rPr>
                <a:t>                   </a:t>
              </a:r>
            </a:p>
          </p:txBody>
        </p:sp>
        <p:pic>
          <p:nvPicPr>
            <p:cNvPr id="34" name="Picture 18" descr="Image result for irish dog foods">
              <a:extLst>
                <a:ext uri="{FF2B5EF4-FFF2-40B4-BE49-F238E27FC236}">
                  <a16:creationId xmlns:a16="http://schemas.microsoft.com/office/drawing/2014/main" xmlns="" id="{2BBEE012-F676-42F1-9A4B-D534F1C7BB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76704" y="4187070"/>
              <a:ext cx="621675" cy="5772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Rectangle 37">
              <a:extLst>
                <a:ext uri="{FF2B5EF4-FFF2-40B4-BE49-F238E27FC236}">
                  <a16:creationId xmlns:a16="http://schemas.microsoft.com/office/drawing/2014/main" xmlns="" id="{BEB1A1F4-1F9E-4FE5-9E32-257189EF2A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4001" y="9704462"/>
              <a:ext cx="656911" cy="2078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none" lIns="51435" tIns="25718" rIns="51435" bIns="25718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51435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x-none" altLang="x-none" sz="1013">
                  <a:solidFill>
                    <a:prstClr val="black"/>
                  </a:solidFill>
                  <a:cs typeface="Arial"/>
                  <a:sym typeface="Arial"/>
                </a:rPr>
                <a:t>               </a:t>
              </a:r>
            </a:p>
          </p:txBody>
        </p:sp>
        <p:pic>
          <p:nvPicPr>
            <p:cNvPr id="36" name="Picture 20" descr="https://lh3.googleusercontent.com/9yFZpxoUZcOFZoqB3mUOfTGN1OED5mqk4MKMAtDVdbvD1BjlJpBl_VK-vczCAZF9oYymrsk=s170">
              <a:extLst>
                <a:ext uri="{FF2B5EF4-FFF2-40B4-BE49-F238E27FC236}">
                  <a16:creationId xmlns:a16="http://schemas.microsoft.com/office/drawing/2014/main" xmlns="" id="{4F905011-24CD-4493-ADBB-9A4D965206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1206" y="1263600"/>
              <a:ext cx="445233" cy="2058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Rectangle 39">
              <a:extLst>
                <a:ext uri="{FF2B5EF4-FFF2-40B4-BE49-F238E27FC236}">
                  <a16:creationId xmlns:a16="http://schemas.microsoft.com/office/drawing/2014/main" xmlns="" id="{9F3A8064-19ED-43A6-9DF9-4225C84BD6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4002" y="10468843"/>
              <a:ext cx="103939" cy="2078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none" lIns="51435" tIns="25718" rIns="51435" bIns="25718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342900"/>
              <a:endParaRPr lang="en-US" sz="1013">
                <a:solidFill>
                  <a:prstClr val="black"/>
                </a:solidFill>
                <a:latin typeface="Gill Sans MT" panose="020B0502020104020203"/>
                <a:cs typeface="Arial"/>
                <a:sym typeface="Arial"/>
              </a:endParaRPr>
            </a:p>
          </p:txBody>
        </p:sp>
        <p:sp>
          <p:nvSpPr>
            <p:cNvPr id="38" name="Rectangle 40">
              <a:extLst>
                <a:ext uri="{FF2B5EF4-FFF2-40B4-BE49-F238E27FC236}">
                  <a16:creationId xmlns:a16="http://schemas.microsoft.com/office/drawing/2014/main" xmlns="" id="{0BEB63A9-69C8-468C-B9E7-F792E1A2FB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4002" y="11033199"/>
              <a:ext cx="103939" cy="2078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none" lIns="51435" tIns="25718" rIns="51435" bIns="25718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342900"/>
              <a:endParaRPr lang="en-US" sz="1013">
                <a:solidFill>
                  <a:prstClr val="black"/>
                </a:solidFill>
                <a:latin typeface="Gill Sans MT" panose="020B0502020104020203"/>
                <a:cs typeface="Arial"/>
                <a:sym typeface="Arial"/>
              </a:endParaRPr>
            </a:p>
          </p:txBody>
        </p:sp>
        <p:pic>
          <p:nvPicPr>
            <p:cNvPr id="39" name="Picture 17" descr="Image result for sofrimar">
              <a:extLst>
                <a:ext uri="{FF2B5EF4-FFF2-40B4-BE49-F238E27FC236}">
                  <a16:creationId xmlns:a16="http://schemas.microsoft.com/office/drawing/2014/main" xmlns="" id="{BA9AAA7D-F42D-4BDC-99F2-4302632200D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712946" y="1500890"/>
              <a:ext cx="601010" cy="298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5" descr="Image result for o'brien foods">
              <a:extLst>
                <a:ext uri="{FF2B5EF4-FFF2-40B4-BE49-F238E27FC236}">
                  <a16:creationId xmlns:a16="http://schemas.microsoft.com/office/drawing/2014/main" xmlns="" id="{4E9B4123-5D00-44EF-9B69-AD8B1F26E7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7658" y="2169011"/>
              <a:ext cx="426131" cy="512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19" descr="Image result for ata tools ireland">
              <a:extLst>
                <a:ext uri="{FF2B5EF4-FFF2-40B4-BE49-F238E27FC236}">
                  <a16:creationId xmlns:a16="http://schemas.microsoft.com/office/drawing/2014/main" xmlns="" id="{9BBB9324-9907-481E-9411-B4F3D9CC48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8187" y="926976"/>
              <a:ext cx="751010" cy="2985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DD1330CE-8924-4543-BBE1-39205B9480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4002" y="13104887"/>
              <a:ext cx="103939" cy="2078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none" lIns="51435" tIns="25718" rIns="51435" bIns="25718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342900"/>
              <a:endParaRPr lang="en-US" sz="1013">
                <a:solidFill>
                  <a:prstClr val="black"/>
                </a:solidFill>
                <a:latin typeface="Gill Sans MT" panose="020B0502020104020203"/>
                <a:cs typeface="Arial"/>
                <a:sym typeface="Arial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xmlns="" id="{F592FA47-4862-465B-BBB7-58E09598DF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26301" y="3577691"/>
              <a:ext cx="702436" cy="327343"/>
            </a:xfrm>
            <a:prstGeom prst="rect">
              <a:avLst/>
            </a:prstGeom>
            <a:effectLst>
              <a:softEdge rad="19050"/>
            </a:effectLst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xmlns="" id="{13930930-E856-4D96-8E90-8E9BDB898A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72154" y="2232891"/>
              <a:ext cx="920288" cy="374407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xmlns="" id="{9193C5CD-89A4-4128-A91F-9219C654D9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06676" y="1425623"/>
              <a:ext cx="1033179" cy="402371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xmlns="" id="{94E568A5-A40A-4777-BE61-E3C520F561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68890" y="5427544"/>
              <a:ext cx="905801" cy="484082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xmlns="" id="{9BBD73B2-8A6A-42BF-87A1-A9F3D5BFEF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98791" y="5262989"/>
              <a:ext cx="497678" cy="648636"/>
            </a:xfrm>
            <a:prstGeom prst="rect">
              <a:avLst/>
            </a:prstGeom>
          </p:spPr>
        </p:pic>
        <p:pic>
          <p:nvPicPr>
            <p:cNvPr id="48" name="Picture 6" descr="Image result for tippo international">
              <a:extLst>
                <a:ext uri="{FF2B5EF4-FFF2-40B4-BE49-F238E27FC236}">
                  <a16:creationId xmlns:a16="http://schemas.microsoft.com/office/drawing/2014/main" xmlns="" id="{39591FAE-A7CD-41E4-A03C-5C8BE2A072D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585048" y="2774753"/>
              <a:ext cx="507245" cy="4357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xmlns="" id="{B4BC575D-EFC5-4BCA-8CF2-143A24BA72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29425" y="911142"/>
              <a:ext cx="1436952" cy="317287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xmlns="" id="{3B46DCF9-8693-46E7-83B1-48B145F18D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9762" y="1711774"/>
              <a:ext cx="1715177" cy="439943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xmlns="" id="{780216E4-B780-44AC-BA97-973AE4468C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78913" y="927130"/>
              <a:ext cx="857831" cy="446072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xmlns="" id="{22C062F7-8698-44A9-AD1A-BB0C7A091B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14961" y="5122782"/>
              <a:ext cx="1530152" cy="346909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xmlns="" id="{760EC108-95DD-4259-B0EA-3FAC00053E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21787" y="933506"/>
              <a:ext cx="631214" cy="492048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xmlns="" id="{7C4E8853-DDA3-49E4-9A08-D21AEE3AF0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3659" y="1502901"/>
              <a:ext cx="930868" cy="358423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xmlns="" id="{7626009E-BC64-438B-959F-E4C5AAFC5D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954564" y="931665"/>
              <a:ext cx="935626" cy="308896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xmlns="" id="{38E70ABC-F7B7-4F3D-959D-3F3CD38E3C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904548" y="2860091"/>
              <a:ext cx="683838" cy="646293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xmlns="" id="{62E55C71-1C90-4DA3-8879-0F628C3755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76075" y="3111898"/>
              <a:ext cx="470843" cy="319635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xmlns="" id="{F4C8D053-CF5D-4112-9587-E65705DD18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2003" y="4393084"/>
              <a:ext cx="737255" cy="373294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xmlns="" id="{7AA9EF90-FEC8-452B-A65C-38A643C4B6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447004" y="4381896"/>
              <a:ext cx="1058051" cy="476385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xmlns="" id="{940A778A-F78C-4AC1-B083-963E3B494A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06423" y="2283800"/>
              <a:ext cx="872022" cy="353255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xmlns="" id="{FC1479F4-4938-4F32-91D4-C517FFCF8C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42315" y="1936180"/>
              <a:ext cx="1099415" cy="378911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xmlns="" id="{35CD4443-CD0C-4DC0-982F-8087420723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56602" y="1413853"/>
              <a:ext cx="887441" cy="414140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xmlns="" id="{2A666988-CF89-49FF-9169-D53F27425F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61033" y="2282218"/>
              <a:ext cx="1119155" cy="263473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xmlns="" id="{E0ECE55D-87C4-4B02-B037-4EB1FCC9AA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49945" y="2888849"/>
              <a:ext cx="1009034" cy="266911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xmlns="" id="{2B9F4E69-52A2-472F-B23A-6F016F87E9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47926" y="4089416"/>
              <a:ext cx="1485895" cy="449327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xmlns="" id="{20F50789-4197-40D4-A353-60DD7FA830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21959" y="3867667"/>
              <a:ext cx="1105889" cy="186341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xmlns="" id="{A6129B1C-BBAA-438D-92A3-D7EF20BC9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39756" y="2354538"/>
              <a:ext cx="461880" cy="461880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xmlns="" id="{6C1EED49-C502-4BCA-929C-81B55FA780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62647" y="2399018"/>
              <a:ext cx="700595" cy="348683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xmlns="" id="{9566D6DF-355E-4EE5-8833-C2087EA89D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99319" y="1877091"/>
              <a:ext cx="1488836" cy="302459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xmlns="" id="{AA157280-0705-45B7-957D-83715A0B1C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08296" y="3671827"/>
              <a:ext cx="599949" cy="409182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xmlns="" id="{A666B64E-442D-4696-BC84-CD8B968BA5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73715" y="5536701"/>
              <a:ext cx="1776344" cy="374925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xmlns="" id="{9029D5B9-97BF-4601-9784-2ADE97BF73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43863" y="3789043"/>
              <a:ext cx="600179" cy="310093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xmlns="" id="{3CDF967A-AB2F-435F-ADBB-608CB684EB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15448" y="2569141"/>
              <a:ext cx="592904" cy="260389"/>
            </a:xfrm>
            <a:prstGeom prst="rect">
              <a:avLst/>
            </a:prstGeom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xmlns="" id="{AE217D07-0CC5-41DF-9AA7-6FE3D6A47B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02067" y="4686762"/>
              <a:ext cx="2024276" cy="362842"/>
            </a:xfrm>
            <a:prstGeom prst="rect">
              <a:avLst/>
            </a:prstGeom>
          </p:spPr>
        </p:pic>
        <p:pic>
          <p:nvPicPr>
            <p:cNvPr id="75" name="Picture 9" descr="Image result for gyproc">
              <a:extLst>
                <a:ext uri="{FF2B5EF4-FFF2-40B4-BE49-F238E27FC236}">
                  <a16:creationId xmlns:a16="http://schemas.microsoft.com/office/drawing/2014/main" xmlns="" id="{DB1F32C0-0821-4A68-9456-54A8782CEF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8395" y="3200384"/>
              <a:ext cx="824447" cy="330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xmlns="" id="{528A9911-CA31-4B32-AC6E-5C254B6B4B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93067" y="4965560"/>
              <a:ext cx="1276177" cy="301742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xmlns="" id="{68051F60-3E34-4F7D-A057-B5E15096FC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46781" y="4089415"/>
              <a:ext cx="989600" cy="165835"/>
            </a:xfrm>
            <a:prstGeom prst="rect">
              <a:avLst/>
            </a:prstGeom>
          </p:spPr>
        </p:pic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xmlns="" id="{3D695D23-20CD-45C5-815E-FE773FC2D41A}"/>
                </a:ext>
              </a:extLst>
            </p:cNvPr>
            <p:cNvPicPr>
              <a:picLocks noChangeAspect="1"/>
            </p:cNvPicPr>
            <p:nvPr/>
          </p:nvPicPr>
          <p:blipFill>
            <a:blip r:embed="rId6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34444" y="4787418"/>
              <a:ext cx="449370" cy="610026"/>
            </a:xfrm>
            <a:prstGeom prst="rect">
              <a:avLst/>
            </a:prstGeom>
          </p:spPr>
        </p:pic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xmlns="" id="{53B9593F-AD0D-497B-9DAF-63E4C77EAD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71835" y="2863763"/>
              <a:ext cx="843019" cy="248134"/>
            </a:xfrm>
            <a:prstGeom prst="rect">
              <a:avLst/>
            </a:prstGeom>
          </p:spPr>
        </p:pic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xmlns="" id="{3F63381B-1F55-43D8-85F2-6D4F0EE2FAD9}"/>
                </a:ext>
              </a:extLst>
            </p:cNvPr>
            <p:cNvPicPr>
              <a:picLocks noChangeAspect="1"/>
            </p:cNvPicPr>
            <p:nvPr/>
          </p:nvPicPr>
          <p:blipFill>
            <a:blip r:embed="rId6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38650" y="5171693"/>
              <a:ext cx="588593" cy="298968"/>
            </a:xfrm>
            <a:prstGeom prst="rect">
              <a:avLst/>
            </a:prstGeom>
          </p:spPr>
        </p:pic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xmlns="" id="{89197F84-DF63-4F5D-A257-40FCA184BF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93790" y="4868183"/>
              <a:ext cx="669334" cy="292619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xmlns="" id="{4A41BADE-DCC2-4A1E-9EE6-B2AFA64A8E47}"/>
                </a:ext>
              </a:extLst>
            </p:cNvPr>
            <p:cNvPicPr>
              <a:picLocks noChangeAspect="1"/>
            </p:cNvPicPr>
            <p:nvPr/>
          </p:nvPicPr>
          <p:blipFill>
            <a:blip r:embed="rId6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96427" y="3963859"/>
              <a:ext cx="1278650" cy="348723"/>
            </a:xfrm>
            <a:prstGeom prst="rect">
              <a:avLst/>
            </a:prstGeom>
          </p:spPr>
        </p:pic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xmlns="" id="{8C037877-279D-4E8E-B081-91122FEAB2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349189" y="922363"/>
              <a:ext cx="1278850" cy="578526"/>
            </a:xfrm>
            <a:prstGeom prst="rect">
              <a:avLst/>
            </a:prstGeom>
          </p:spPr>
        </p:pic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xmlns="" id="{8BE64C9E-8AD9-49A2-A796-1CE95E65671B}"/>
                </a:ext>
              </a:extLst>
            </p:cNvPr>
            <p:cNvPicPr>
              <a:picLocks noChangeAspect="1"/>
            </p:cNvPicPr>
            <p:nvPr/>
          </p:nvPicPr>
          <p:blipFill>
            <a:blip r:embed="rId6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64549" y="1564220"/>
              <a:ext cx="1271812" cy="589658"/>
            </a:xfrm>
            <a:prstGeom prst="rect">
              <a:avLst/>
            </a:prstGeom>
          </p:spPr>
        </p:pic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xmlns="" id="{38EC8B88-518E-4395-BA83-F2048186B1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363229" y="2845045"/>
              <a:ext cx="1188083" cy="331259"/>
            </a:xfrm>
            <a:prstGeom prst="rect">
              <a:avLst/>
            </a:prstGeom>
          </p:spPr>
        </p:pic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xmlns="" id="{EEDB5825-0ED9-420D-9834-10DBA81601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21297" y="6063902"/>
              <a:ext cx="1272362" cy="458960"/>
            </a:xfrm>
            <a:prstGeom prst="rect">
              <a:avLst/>
            </a:prstGeom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xmlns="" id="{9ABEADEB-7716-4264-ACC9-8E0AE89BA06C}"/>
                </a:ext>
              </a:extLst>
            </p:cNvPr>
            <p:cNvPicPr>
              <a:picLocks noChangeAspect="1"/>
            </p:cNvPicPr>
            <p:nvPr/>
          </p:nvPicPr>
          <p:blipFill>
            <a:blip r:embed="rId6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72450" y="6107468"/>
              <a:ext cx="1044443" cy="609258"/>
            </a:xfrm>
            <a:prstGeom prst="rect">
              <a:avLst/>
            </a:prstGeom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xmlns="" id="{69B14FB8-6EEF-4F32-A068-1074C8835B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38254" y="5567693"/>
              <a:ext cx="707927" cy="343932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xmlns="" id="{AAC53DF9-61A8-4419-B350-6E7E7091D3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69243" y="3270682"/>
              <a:ext cx="1274451" cy="453138"/>
            </a:xfrm>
            <a:prstGeom prst="rect">
              <a:avLst/>
            </a:prstGeom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xmlns="" id="{D78E80E3-3A88-46D3-A6C0-B94F034A99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82397" y="1980230"/>
              <a:ext cx="958391" cy="738632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xmlns="" id="{FE1A89D7-470C-4032-8733-D57630E398BC}"/>
                </a:ext>
              </a:extLst>
            </p:cNvPr>
            <p:cNvPicPr>
              <a:picLocks noChangeAspect="1"/>
            </p:cNvPicPr>
            <p:nvPr/>
          </p:nvPicPr>
          <p:blipFill>
            <a:blip r:embed="rId7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96426" y="3264176"/>
              <a:ext cx="475916" cy="475916"/>
            </a:xfrm>
            <a:prstGeom prst="rect">
              <a:avLst/>
            </a:prstGeom>
          </p:spPr>
        </p:pic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xmlns="" id="{24E66EEF-C274-4D7D-8A8F-5C7714A345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684534" y="833130"/>
              <a:ext cx="1087765" cy="442416"/>
            </a:xfrm>
            <a:prstGeom prst="rect">
              <a:avLst/>
            </a:prstGeom>
          </p:spPr>
        </p:pic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xmlns="" id="{A88ACAAE-D24A-4605-A7E2-7DFED3211A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37435" y="6156266"/>
              <a:ext cx="1573489" cy="733191"/>
            </a:xfrm>
            <a:prstGeom prst="rect">
              <a:avLst/>
            </a:prstGeom>
          </p:spPr>
        </p:pic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xmlns="" id="{21A27499-C590-41F5-B618-F1FFB0103370}"/>
                </a:ext>
              </a:extLst>
            </p:cNvPr>
            <p:cNvPicPr>
              <a:picLocks noChangeAspect="1"/>
            </p:cNvPicPr>
            <p:nvPr/>
          </p:nvPicPr>
          <p:blipFill>
            <a:blip r:embed="rId7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43121" y="4495134"/>
              <a:ext cx="626389" cy="355903"/>
            </a:xfrm>
            <a:prstGeom prst="rect">
              <a:avLst/>
            </a:prstGeom>
          </p:spPr>
        </p:pic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xmlns="" id="{23D3512E-8532-4A80-B964-0E484908F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7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82131" y="5171695"/>
              <a:ext cx="1046605" cy="309917"/>
            </a:xfrm>
            <a:prstGeom prst="rect">
              <a:avLst/>
            </a:prstGeom>
          </p:spPr>
        </p:pic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xmlns="" id="{77F9D1C7-E47F-4BB7-BFEB-65322A4E119E}"/>
                </a:ext>
              </a:extLst>
            </p:cNvPr>
            <p:cNvPicPr>
              <a:picLocks noChangeAspect="1"/>
            </p:cNvPicPr>
            <p:nvPr/>
          </p:nvPicPr>
          <p:blipFill>
            <a:blip r:embed="rId7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55206" y="4241751"/>
              <a:ext cx="758997" cy="758997"/>
            </a:xfrm>
            <a:prstGeom prst="rect">
              <a:avLst/>
            </a:prstGeom>
          </p:spPr>
        </p:pic>
        <p:pic>
          <p:nvPicPr>
            <p:cNvPr id="97" name="Picture 96">
              <a:extLst>
                <a:ext uri="{FF2B5EF4-FFF2-40B4-BE49-F238E27FC236}">
                  <a16:creationId xmlns:a16="http://schemas.microsoft.com/office/drawing/2014/main" xmlns="" id="{D04A8967-4131-4963-95EE-DBCAC341A6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389019" y="4003043"/>
              <a:ext cx="1274451" cy="304037"/>
            </a:xfrm>
            <a:prstGeom prst="rect">
              <a:avLst/>
            </a:prstGeom>
          </p:spPr>
        </p:pic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xmlns="" id="{FF6297CD-9ADF-4DC8-BE9F-8FEC044C6D2A}"/>
                </a:ext>
              </a:extLst>
            </p:cNvPr>
            <p:cNvPicPr>
              <a:picLocks noChangeAspect="1"/>
            </p:cNvPicPr>
            <p:nvPr/>
          </p:nvPicPr>
          <p:blipFill>
            <a:blip r:embed="rId8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71406" y="5565370"/>
              <a:ext cx="1130918" cy="346256"/>
            </a:xfrm>
            <a:prstGeom prst="rect">
              <a:avLst/>
            </a:prstGeom>
          </p:spPr>
        </p:pic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xmlns="" id="{7556405C-7047-4396-B898-747CEB0459C9}"/>
                </a:ext>
              </a:extLst>
            </p:cNvPr>
            <p:cNvPicPr>
              <a:picLocks noChangeAspect="1"/>
            </p:cNvPicPr>
            <p:nvPr/>
          </p:nvPicPr>
          <p:blipFill>
            <a:blip r:embed="rId8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85563" y="4517219"/>
              <a:ext cx="1191119" cy="1032961"/>
            </a:xfrm>
            <a:prstGeom prst="rect">
              <a:avLst/>
            </a:prstGeom>
          </p:spPr>
        </p:pic>
        <p:pic>
          <p:nvPicPr>
            <p:cNvPr id="100" name="Picture 99">
              <a:extLst>
                <a:ext uri="{FF2B5EF4-FFF2-40B4-BE49-F238E27FC236}">
                  <a16:creationId xmlns:a16="http://schemas.microsoft.com/office/drawing/2014/main" xmlns="" id="{F328CF11-06D1-499D-B09F-32386EE8CF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839428" y="1532392"/>
              <a:ext cx="777975" cy="324208"/>
            </a:xfrm>
            <a:prstGeom prst="rect">
              <a:avLst/>
            </a:prstGeom>
          </p:spPr>
        </p:pic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xmlns="" id="{FF509FD4-EDDC-40AF-A93C-3BC4D1CE4C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935648" y="3614771"/>
              <a:ext cx="1335158" cy="374231"/>
            </a:xfrm>
            <a:prstGeom prst="rect">
              <a:avLst/>
            </a:prstGeom>
          </p:spPr>
        </p:pic>
        <p:pic>
          <p:nvPicPr>
            <p:cNvPr id="102" name="Picture 101">
              <a:extLst>
                <a:ext uri="{FF2B5EF4-FFF2-40B4-BE49-F238E27FC236}">
                  <a16:creationId xmlns:a16="http://schemas.microsoft.com/office/drawing/2014/main" xmlns="" id="{19543288-F84F-484B-B75C-FB86B152B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8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52628" y="3217631"/>
              <a:ext cx="851033" cy="615527"/>
            </a:xfrm>
            <a:prstGeom prst="rect">
              <a:avLst/>
            </a:prstGeom>
          </p:spPr>
        </p:pic>
        <p:pic>
          <p:nvPicPr>
            <p:cNvPr id="103" name="Picture 102">
              <a:extLst>
                <a:ext uri="{FF2B5EF4-FFF2-40B4-BE49-F238E27FC236}">
                  <a16:creationId xmlns:a16="http://schemas.microsoft.com/office/drawing/2014/main" xmlns="" id="{A44DD5B4-C632-4DE4-B7B0-E4479301589E}"/>
                </a:ext>
              </a:extLst>
            </p:cNvPr>
            <p:cNvPicPr>
              <a:picLocks noChangeAspect="1"/>
            </p:cNvPicPr>
            <p:nvPr/>
          </p:nvPicPr>
          <p:blipFill>
            <a:blip r:embed="rId8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09828" y="4727188"/>
              <a:ext cx="578300" cy="134936"/>
            </a:xfrm>
            <a:prstGeom prst="rect">
              <a:avLst/>
            </a:prstGeom>
          </p:spPr>
        </p:pic>
        <p:pic>
          <p:nvPicPr>
            <p:cNvPr id="104" name="Picture 2" descr="http://lbspartners.ie/wp-content/uploads/2014/10/logo-transpartent.png">
              <a:extLst>
                <a:ext uri="{FF2B5EF4-FFF2-40B4-BE49-F238E27FC236}">
                  <a16:creationId xmlns:a16="http://schemas.microsoft.com/office/drawing/2014/main" xmlns="" id="{A1A09C12-5DC0-4AF7-830C-EE3009093E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7096" y="2997758"/>
              <a:ext cx="3077307" cy="607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" name="Picture 8" descr="Image result for celtic chocolates">
              <a:extLst>
                <a:ext uri="{FF2B5EF4-FFF2-40B4-BE49-F238E27FC236}">
                  <a16:creationId xmlns:a16="http://schemas.microsoft.com/office/drawing/2014/main" xmlns="" id="{D3B65C33-41F3-4C90-BDAB-FB851340FF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6601" y="3721061"/>
              <a:ext cx="1062347" cy="3461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8" name="Picture 107">
            <a:extLst>
              <a:ext uri="{FF2B5EF4-FFF2-40B4-BE49-F238E27FC236}">
                <a16:creationId xmlns:a16="http://schemas.microsoft.com/office/drawing/2014/main" xmlns="" id="{3AAB93D4-17CB-40B3-91C6-D13A492420E0}"/>
              </a:ext>
            </a:extLst>
          </p:cNvPr>
          <p:cNvPicPr>
            <a:picLocks noChangeAspect="1"/>
          </p:cNvPicPr>
          <p:nvPr/>
        </p:nvPicPr>
        <p:blipFill>
          <a:blip r:embed="rId8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6731" y="4020600"/>
            <a:ext cx="1551395" cy="589499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xmlns="" id="{DBF14CDB-BB6E-4BB9-9893-D3E771C70159}"/>
              </a:ext>
            </a:extLst>
          </p:cNvPr>
          <p:cNvPicPr>
            <a:picLocks noChangeAspect="1"/>
          </p:cNvPicPr>
          <p:nvPr/>
        </p:nvPicPr>
        <p:blipFill>
          <a:blip r:embed="rId8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8124" y="4024608"/>
            <a:ext cx="855260" cy="787049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xmlns="" id="{C723E228-794D-4413-9549-03005C398617}"/>
              </a:ext>
            </a:extLst>
          </p:cNvPr>
          <p:cNvPicPr>
            <a:picLocks noChangeAspect="1"/>
          </p:cNvPicPr>
          <p:nvPr/>
        </p:nvPicPr>
        <p:blipFill>
          <a:blip r:embed="rId9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0211" y="4046214"/>
            <a:ext cx="701237" cy="69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46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722952-2ECC-48C1-8D24-F292A0FAB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LBSPartners Framework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0F6E3F3-A295-4B26-B075-275E66C68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036" y="899287"/>
            <a:ext cx="6662058" cy="4145572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34D1787E-935C-4D66-A169-5633329F8943}"/>
              </a:ext>
            </a:extLst>
          </p:cNvPr>
          <p:cNvCxnSpPr>
            <a:cxnSpLocks/>
          </p:cNvCxnSpPr>
          <p:nvPr/>
        </p:nvCxnSpPr>
        <p:spPr>
          <a:xfrm flipH="1">
            <a:off x="7619561" y="2233084"/>
            <a:ext cx="965639" cy="3714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6FB6BA0-9731-47E9-8EA7-C095C51D2E9A}"/>
              </a:ext>
            </a:extLst>
          </p:cNvPr>
          <p:cNvSpPr txBox="1"/>
          <p:nvPr/>
        </p:nvSpPr>
        <p:spPr>
          <a:xfrm>
            <a:off x="8009577" y="1586753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/>
              <a:t>Training focus</a:t>
            </a:r>
          </a:p>
        </p:txBody>
      </p:sp>
    </p:spTree>
    <p:extLst>
      <p:ext uri="{BB962C8B-B14F-4D97-AF65-F5344CB8AC3E}">
        <p14:creationId xmlns:p14="http://schemas.microsoft.com/office/powerpoint/2010/main" val="26412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834403-DFA0-44A4-9008-5C38F6639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Achieving Balanced Work Flow!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xmlns="" id="{2950CBEA-3036-4D85-8158-F2D25590A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marL="50800" indent="0" algn="ctr">
              <a:buNone/>
            </a:pPr>
            <a:r>
              <a:rPr lang="en-US" dirty="0">
                <a:hlinkClick r:id="rId2"/>
              </a:rPr>
              <a:t>Click to Play - Lucy and Ethel wrap chocolates!</a:t>
            </a:r>
            <a:endParaRPr lang="en-IE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70324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04088200-0125-4847-9FFD-5C4407CF4DEB}"/>
              </a:ext>
            </a:extLst>
          </p:cNvPr>
          <p:cNvGraphicFramePr/>
          <p:nvPr>
            <p:extLst/>
          </p:nvPr>
        </p:nvGraphicFramePr>
        <p:xfrm>
          <a:off x="1524000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99286C0-A9E5-4A33-9D6D-3D42C845DD6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0" y="3169784"/>
            <a:ext cx="730163" cy="9928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4720E9F-9902-4A48-A147-DE1FDAC1834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837" y="1871209"/>
            <a:ext cx="730163" cy="99286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F763712-85B9-443D-A629-D451F0FA971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314" y="3169784"/>
            <a:ext cx="730163" cy="9928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25B529B-C937-4788-BAA5-7AA9071102C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7607" y="768123"/>
            <a:ext cx="730163" cy="9928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9DF00CC-2958-470F-98DD-252D75DC912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0970" y="1913391"/>
            <a:ext cx="730163" cy="9928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2C18A32-70B8-490C-90AD-B50F2F94EE8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0809" y="768123"/>
            <a:ext cx="730163" cy="99286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F412680A-7917-4AD6-BBD3-FABA1F36B8E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1135" y="43316"/>
            <a:ext cx="730163" cy="9928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9D3AD92-46D1-4352-9426-15404099444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2070" y="2921945"/>
            <a:ext cx="1490159" cy="164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08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Time">
            <a:extLst>
              <a:ext uri="{FF2B5EF4-FFF2-40B4-BE49-F238E27FC236}">
                <a16:creationId xmlns:a16="http://schemas.microsoft.com/office/drawing/2014/main" xmlns="" id="{97B8E13B-1805-4460-8C24-C33B9F1C3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6069" y="631454"/>
            <a:ext cx="6011862" cy="404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99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9A878A3F-62B1-4B4D-9379-31347E5FE285}"/>
              </a:ext>
            </a:extLst>
          </p:cNvPr>
          <p:cNvSpPr/>
          <p:nvPr/>
        </p:nvSpPr>
        <p:spPr>
          <a:xfrm>
            <a:off x="2269413" y="2207282"/>
            <a:ext cx="4226350" cy="331511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ButtonPour">
              <a:avLst>
                <a:gd name="adj1" fmla="val 9240688"/>
                <a:gd name="adj2" fmla="val 56762"/>
              </a:avLst>
            </a:prstTxWarp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Employee Capabilities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04088200-0125-4847-9FFD-5C4407CF4DEB}"/>
              </a:ext>
            </a:extLst>
          </p:cNvPr>
          <p:cNvGraphicFramePr/>
          <p:nvPr>
            <p:extLst/>
          </p:nvPr>
        </p:nvGraphicFramePr>
        <p:xfrm>
          <a:off x="1135766" y="509737"/>
          <a:ext cx="6712800" cy="4421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F6EBC427-399C-45E2-BE1F-0D0C510DA233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0" y="4351299"/>
            <a:ext cx="594112" cy="56492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8F5ADC5D-7ADD-4981-83D3-DB0AC2D4A0D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400" y="2817900"/>
            <a:ext cx="594112" cy="56492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0CE4F5C2-E802-49DD-B2AE-7643616AEDB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056" y="1558899"/>
            <a:ext cx="594112" cy="56492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F9218C97-FB41-40A4-959D-51A7EA7845F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532" y="0"/>
            <a:ext cx="594112" cy="56492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A8CCF342-F22E-4B63-8E05-CA1B1274D2D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3200" y="1400499"/>
            <a:ext cx="594112" cy="56492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FDD21F45-DB9F-41F3-9A6A-8FC505D2BC3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5975" y="2711099"/>
            <a:ext cx="594112" cy="56492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7F57CA41-2824-4C92-B5A5-763C20370C0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8566" y="4223547"/>
            <a:ext cx="594112" cy="56492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0AC6EEFA-FA55-4A53-B4DB-EE607FF6BEB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9825" y="3100364"/>
            <a:ext cx="2172887" cy="1920226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75EDE756-AAEE-43EF-8EE5-B7F3043C3F69}"/>
              </a:ext>
            </a:extLst>
          </p:cNvPr>
          <p:cNvSpPr txBox="1"/>
          <p:nvPr/>
        </p:nvSpPr>
        <p:spPr>
          <a:xfrm>
            <a:off x="4242189" y="3895099"/>
            <a:ext cx="9963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Time to do my actual job!</a:t>
            </a: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val="1192159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Graphic spid="4" grpId="0">
        <p:bldAsOne/>
      </p:bldGraphic>
      <p:bldP spid="4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829</TotalTime>
  <Words>874</Words>
  <Application>Microsoft Office PowerPoint</Application>
  <PresentationFormat>On-screen Show (16:9)</PresentationFormat>
  <Paragraphs>225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MS PGothic</vt:lpstr>
      <vt:lpstr>Arial</vt:lpstr>
      <vt:lpstr>Book Antiqua</vt:lpstr>
      <vt:lpstr>Calibri</vt:lpstr>
      <vt:lpstr>Georgia</vt:lpstr>
      <vt:lpstr>Gill Sans MT</vt:lpstr>
      <vt:lpstr>Times New Roman</vt:lpstr>
      <vt:lpstr>Trebuchet MS</vt:lpstr>
      <vt:lpstr>Office Theme</vt:lpstr>
      <vt:lpstr>Introduction to Lean and Lean Training   </vt:lpstr>
      <vt:lpstr>PowerPoint Presentation</vt:lpstr>
      <vt:lpstr>2018</vt:lpstr>
      <vt:lpstr>Our Clients </vt:lpstr>
      <vt:lpstr>LBSPartners Framework</vt:lpstr>
      <vt:lpstr>Achieving Balanced Work Flow!</vt:lpstr>
      <vt:lpstr>PowerPoint Presentation</vt:lpstr>
      <vt:lpstr>PowerPoint Presentation</vt:lpstr>
      <vt:lpstr>PowerPoint Presentation</vt:lpstr>
      <vt:lpstr>Lean 101</vt:lpstr>
      <vt:lpstr>Eight Forms of Waste</vt:lpstr>
      <vt:lpstr>PowerPoint Presentation</vt:lpstr>
      <vt:lpstr>PowerPoint Presentation</vt:lpstr>
      <vt:lpstr>Progressive Training</vt:lpstr>
      <vt:lpstr>Suitability Matrix </vt:lpstr>
      <vt:lpstr>The DMAIC Methodology </vt:lpstr>
      <vt:lpstr>Using DMAIC A3</vt:lpstr>
      <vt:lpstr>PowerPoint Presentation</vt:lpstr>
      <vt:lpstr>Example of Lean</vt:lpstr>
      <vt:lpstr>Why Mentoring?</vt:lpstr>
      <vt:lpstr>Why Mentoring?</vt:lpstr>
      <vt:lpstr>Shared Learning </vt:lpstr>
      <vt:lpstr>PowerPoint Presentation</vt:lpstr>
    </vt:vector>
  </TitlesOfParts>
  <Company>SOUTHERN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</dc:title>
  <dc:creator>Aidan Osborne</dc:creator>
  <cp:lastModifiedBy>Tom Cranley</cp:lastModifiedBy>
  <cp:revision>91</cp:revision>
  <dcterms:created xsi:type="dcterms:W3CDTF">2018-07-11T09:34:12Z</dcterms:created>
  <dcterms:modified xsi:type="dcterms:W3CDTF">2019-05-23T10:51:51Z</dcterms:modified>
</cp:coreProperties>
</file>